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2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5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2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1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8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2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5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1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791D-01D5-4EC6-9C9D-E2CBDF4A52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29B8-04CF-4144-A803-852700FBD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5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ibd73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341" y="1122363"/>
            <a:ext cx="10140777" cy="1843260"/>
          </a:xfrm>
        </p:spPr>
        <p:txBody>
          <a:bodyPr>
            <a:noAutofit/>
          </a:bodyPr>
          <a:lstStyle/>
          <a:p>
            <a:r>
              <a:rPr lang="ru-RU" sz="4400" b="1" dirty="0"/>
              <a:t>Угрозы безопасности обучающихся в информационной среде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666094"/>
            <a:ext cx="9144000" cy="1056589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Загайнов Александр</a:t>
            </a:r>
          </a:p>
          <a:p>
            <a:pPr algn="r"/>
            <a:r>
              <a:rPr lang="ru-RU" dirty="0" smtClean="0"/>
              <a:t>Центр </a:t>
            </a:r>
            <a:r>
              <a:rPr lang="ru-RU" dirty="0" smtClean="0"/>
              <a:t>информационной безопасности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4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Предупреждение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014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200" dirty="0" smtClean="0"/>
              <a:t>Презентация содержит фотоматериалы, содержание которых может быть неприятным для просмотра, либо вызывать отвращение.</a:t>
            </a:r>
          </a:p>
          <a:p>
            <a:pPr marL="0" indent="0" algn="ctr">
              <a:buNone/>
            </a:pPr>
            <a:r>
              <a:rPr lang="ru-RU" sz="3200" dirty="0" smtClean="0"/>
              <a:t>Представленная </a:t>
            </a:r>
            <a:r>
              <a:rPr lang="ru-RU" sz="3200" dirty="0"/>
              <a:t>в презентации символика и материалы запрещенных в России организаций, а также различные фотоматериалы служат научно-образовательным и просветительским </a:t>
            </a:r>
            <a:r>
              <a:rPr lang="ru-RU" sz="3200" dirty="0" smtClean="0"/>
              <a:t>целям.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Для публичного демонстрирования и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пропаганды </a:t>
            </a:r>
            <a:r>
              <a:rPr lang="ru-RU" sz="3200" b="1" u="sng" dirty="0" smtClean="0">
                <a:solidFill>
                  <a:srgbClr val="FF0000"/>
                </a:solidFill>
              </a:rPr>
              <a:t>НЕ ИСПОЛЬЗУЕТСЯ.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2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Материал предназначен для специалистов в сфере образования, молодежной политики и представителей государственных органов.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5989" y="6027003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18+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ded Corner 15"/>
          <p:cNvSpPr/>
          <p:nvPr/>
        </p:nvSpPr>
        <p:spPr>
          <a:xfrm>
            <a:off x="2415651" y="1156347"/>
            <a:ext cx="3436635" cy="228505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765838" y="1735642"/>
            <a:ext cx="2736259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Первый мобильный гаджет в 3 года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6" name="Folded Corner 28"/>
          <p:cNvSpPr/>
          <p:nvPr/>
        </p:nvSpPr>
        <p:spPr>
          <a:xfrm>
            <a:off x="6067075" y="1156347"/>
            <a:ext cx="3436635" cy="2285052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202473" y="1644922"/>
            <a:ext cx="3137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50% подростков используют мобильный телефон не менее 6 часов в день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8" name="Folded Corner 34"/>
          <p:cNvSpPr/>
          <p:nvPr/>
        </p:nvSpPr>
        <p:spPr>
          <a:xfrm>
            <a:off x="6067075" y="3669189"/>
            <a:ext cx="3436635" cy="228505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17262" y="4403984"/>
            <a:ext cx="273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Социальные сети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Мессенджеры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0" name="Folded Corner 39"/>
          <p:cNvSpPr/>
          <p:nvPr/>
        </p:nvSpPr>
        <p:spPr>
          <a:xfrm>
            <a:off x="2415651" y="3669189"/>
            <a:ext cx="3436635" cy="228505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598996" y="4211550"/>
            <a:ext cx="306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90% информации в сети – «токсичный контент»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076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-1428907" y="1501965"/>
            <a:ext cx="9713214" cy="3705606"/>
            <a:chOff x="717676" y="1327150"/>
            <a:chExt cx="8094345" cy="3088005"/>
          </a:xfrm>
        </p:grpSpPr>
        <p:sp>
          <p:nvSpPr>
            <p:cNvPr id="5" name="object 4"/>
            <p:cNvSpPr/>
            <p:nvPr/>
          </p:nvSpPr>
          <p:spPr>
            <a:xfrm>
              <a:off x="720851" y="1333500"/>
              <a:ext cx="4467225" cy="768350"/>
            </a:xfrm>
            <a:custGeom>
              <a:avLst/>
              <a:gdLst/>
              <a:ahLst/>
              <a:cxnLst/>
              <a:rect l="l" t="t" r="r" b="b"/>
              <a:pathLst>
                <a:path w="4467225" h="768350">
                  <a:moveTo>
                    <a:pt x="4117975" y="0"/>
                  </a:moveTo>
                  <a:lnTo>
                    <a:pt x="0" y="0"/>
                  </a:lnTo>
                </a:path>
                <a:path w="4467225" h="768350">
                  <a:moveTo>
                    <a:pt x="4467225" y="768096"/>
                  </a:moveTo>
                  <a:lnTo>
                    <a:pt x="0" y="768096"/>
                  </a:lnTo>
                </a:path>
              </a:pathLst>
            </a:custGeom>
            <a:ln w="6096">
              <a:noFill/>
            </a:ln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6" name="object 5"/>
            <p:cNvSpPr/>
            <p:nvPr/>
          </p:nvSpPr>
          <p:spPr>
            <a:xfrm>
              <a:off x="4483607" y="1333500"/>
              <a:ext cx="4322445" cy="768350"/>
            </a:xfrm>
            <a:custGeom>
              <a:avLst/>
              <a:gdLst/>
              <a:ahLst/>
              <a:cxnLst/>
              <a:rect l="l" t="t" r="r" b="b"/>
              <a:pathLst>
                <a:path w="4322445" h="768350">
                  <a:moveTo>
                    <a:pt x="4322064" y="0"/>
                  </a:moveTo>
                  <a:lnTo>
                    <a:pt x="0" y="0"/>
                  </a:lnTo>
                  <a:lnTo>
                    <a:pt x="432053" y="768096"/>
                  </a:lnTo>
                  <a:lnTo>
                    <a:pt x="3890010" y="768096"/>
                  </a:lnTo>
                  <a:lnTo>
                    <a:pt x="4322064" y="0"/>
                  </a:lnTo>
                  <a:close/>
                </a:path>
              </a:pathLst>
            </a:custGeom>
            <a:solidFill>
              <a:srgbClr val="163089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7" name="object 6"/>
            <p:cNvSpPr/>
            <p:nvPr/>
          </p:nvSpPr>
          <p:spPr>
            <a:xfrm>
              <a:off x="4483607" y="1333500"/>
              <a:ext cx="4322445" cy="768350"/>
            </a:xfrm>
            <a:custGeom>
              <a:avLst/>
              <a:gdLst/>
              <a:ahLst/>
              <a:cxnLst/>
              <a:rect l="l" t="t" r="r" b="b"/>
              <a:pathLst>
                <a:path w="4322445" h="768350">
                  <a:moveTo>
                    <a:pt x="4322064" y="0"/>
                  </a:moveTo>
                  <a:lnTo>
                    <a:pt x="3890010" y="768096"/>
                  </a:lnTo>
                  <a:lnTo>
                    <a:pt x="432053" y="768096"/>
                  </a:lnTo>
                  <a:lnTo>
                    <a:pt x="0" y="0"/>
                  </a:lnTo>
                  <a:lnTo>
                    <a:pt x="4322064" y="0"/>
                  </a:lnTo>
                  <a:close/>
                </a:path>
              </a:pathLst>
            </a:custGeom>
            <a:ln w="12191">
              <a:noFill/>
            </a:ln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8" name="object 7"/>
            <p:cNvSpPr/>
            <p:nvPr/>
          </p:nvSpPr>
          <p:spPr>
            <a:xfrm>
              <a:off x="720851" y="2866644"/>
              <a:ext cx="5845175" cy="1545590"/>
            </a:xfrm>
            <a:custGeom>
              <a:avLst/>
              <a:gdLst/>
              <a:ahLst/>
              <a:cxnLst/>
              <a:rect l="l" t="t" r="r" b="b"/>
              <a:pathLst>
                <a:path w="5845175" h="1545589">
                  <a:moveTo>
                    <a:pt x="4745101" y="0"/>
                  </a:moveTo>
                  <a:lnTo>
                    <a:pt x="0" y="0"/>
                  </a:lnTo>
                </a:path>
                <a:path w="5845175" h="1545589">
                  <a:moveTo>
                    <a:pt x="5360670" y="774192"/>
                  </a:moveTo>
                  <a:lnTo>
                    <a:pt x="7620" y="774192"/>
                  </a:lnTo>
                </a:path>
                <a:path w="5845175" h="1545589">
                  <a:moveTo>
                    <a:pt x="5844794" y="1545336"/>
                  </a:moveTo>
                  <a:lnTo>
                    <a:pt x="7620" y="1545336"/>
                  </a:lnTo>
                </a:path>
              </a:pathLst>
            </a:custGeom>
            <a:ln w="6096">
              <a:noFill/>
            </a:ln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9" name="object 11"/>
          <p:cNvSpPr txBox="1"/>
          <p:nvPr/>
        </p:nvSpPr>
        <p:spPr>
          <a:xfrm>
            <a:off x="4192672" y="1649426"/>
            <a:ext cx="2980944" cy="274691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15240">
              <a:spcBef>
                <a:spcPts val="126"/>
              </a:spcBef>
            </a:pPr>
            <a:r>
              <a:rPr sz="1680" spc="-102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Группы </a:t>
            </a:r>
            <a:r>
              <a:rPr sz="1680" spc="-5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широкого</a:t>
            </a:r>
            <a:r>
              <a:rPr sz="1680" spc="-108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 </a:t>
            </a:r>
            <a:r>
              <a:rPr sz="1680" spc="-8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тематического</a:t>
            </a:r>
            <a:endParaRPr sz="1680" dirty="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370877" y="2101810"/>
            <a:ext cx="624840" cy="274691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15240">
              <a:spcBef>
                <a:spcPts val="126"/>
              </a:spcBef>
            </a:pPr>
            <a:r>
              <a:rPr sz="1680" spc="-11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охвата</a:t>
            </a:r>
            <a:endParaRPr sz="168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grpSp>
        <p:nvGrpSpPr>
          <p:cNvPr id="11" name="object 13"/>
          <p:cNvGrpSpPr/>
          <p:nvPr/>
        </p:nvGrpSpPr>
        <p:grpSpPr>
          <a:xfrm>
            <a:off x="3600141" y="2423678"/>
            <a:ext cx="4165092" cy="937260"/>
            <a:chOff x="4908550" y="2095245"/>
            <a:chExt cx="3470910" cy="781050"/>
          </a:xfrm>
        </p:grpSpPr>
        <p:sp>
          <p:nvSpPr>
            <p:cNvPr id="12" name="object 14"/>
            <p:cNvSpPr/>
            <p:nvPr/>
          </p:nvSpPr>
          <p:spPr>
            <a:xfrm>
              <a:off x="4914900" y="2101595"/>
              <a:ext cx="3458210" cy="768350"/>
            </a:xfrm>
            <a:custGeom>
              <a:avLst/>
              <a:gdLst/>
              <a:ahLst/>
              <a:cxnLst/>
              <a:rect l="l" t="t" r="r" b="b"/>
              <a:pathLst>
                <a:path w="3458209" h="768350">
                  <a:moveTo>
                    <a:pt x="3457955" y="0"/>
                  </a:moveTo>
                  <a:lnTo>
                    <a:pt x="0" y="0"/>
                  </a:lnTo>
                  <a:lnTo>
                    <a:pt x="432053" y="768095"/>
                  </a:lnTo>
                  <a:lnTo>
                    <a:pt x="3025902" y="768095"/>
                  </a:lnTo>
                  <a:lnTo>
                    <a:pt x="3457955" y="0"/>
                  </a:lnTo>
                  <a:close/>
                </a:path>
              </a:pathLst>
            </a:custGeom>
            <a:solidFill>
              <a:srgbClr val="2841A4"/>
            </a:solidFill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13" name="object 15"/>
            <p:cNvSpPr/>
            <p:nvPr/>
          </p:nvSpPr>
          <p:spPr>
            <a:xfrm>
              <a:off x="4914900" y="2101595"/>
              <a:ext cx="3458210" cy="768350"/>
            </a:xfrm>
            <a:custGeom>
              <a:avLst/>
              <a:gdLst/>
              <a:ahLst/>
              <a:cxnLst/>
              <a:rect l="l" t="t" r="r" b="b"/>
              <a:pathLst>
                <a:path w="3458209" h="768350">
                  <a:moveTo>
                    <a:pt x="3457955" y="0"/>
                  </a:moveTo>
                  <a:lnTo>
                    <a:pt x="3025902" y="768095"/>
                  </a:lnTo>
                  <a:lnTo>
                    <a:pt x="432053" y="768095"/>
                  </a:lnTo>
                  <a:lnTo>
                    <a:pt x="0" y="0"/>
                  </a:lnTo>
                  <a:lnTo>
                    <a:pt x="3457955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14" name="object 16"/>
          <p:cNvSpPr txBox="1"/>
          <p:nvPr/>
        </p:nvSpPr>
        <p:spPr>
          <a:xfrm>
            <a:off x="4769507" y="2572268"/>
            <a:ext cx="1828038" cy="274691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15240">
              <a:spcBef>
                <a:spcPts val="126"/>
              </a:spcBef>
            </a:pPr>
            <a:r>
              <a:rPr sz="1680" spc="-102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Группы </a:t>
            </a:r>
            <a:r>
              <a:rPr sz="1680" spc="-96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более</a:t>
            </a:r>
            <a:r>
              <a:rPr sz="1680" spc="-17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 </a:t>
            </a:r>
            <a:r>
              <a:rPr sz="1680" spc="-48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узкой</a:t>
            </a:r>
            <a:endParaRPr sz="168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5246822" y="3023983"/>
            <a:ext cx="874014" cy="2739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1680" spc="-14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т</a:t>
            </a:r>
            <a:r>
              <a:rPr sz="1680" spc="-11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е</a:t>
            </a:r>
            <a:r>
              <a:rPr sz="1680" spc="-102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ма</a:t>
            </a:r>
            <a:r>
              <a:rPr sz="1680" spc="-8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т</a:t>
            </a:r>
            <a:r>
              <a:rPr sz="1680" spc="6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и</a:t>
            </a:r>
            <a:r>
              <a:rPr sz="1680" spc="-6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к</a:t>
            </a:r>
            <a:r>
              <a:rPr sz="1680" spc="-3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и</a:t>
            </a:r>
            <a:endParaRPr sz="168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grpSp>
        <p:nvGrpSpPr>
          <p:cNvPr id="16" name="object 18"/>
          <p:cNvGrpSpPr/>
          <p:nvPr/>
        </p:nvGrpSpPr>
        <p:grpSpPr>
          <a:xfrm>
            <a:off x="4119520" y="3345394"/>
            <a:ext cx="3126486" cy="937260"/>
            <a:chOff x="5341365" y="2863342"/>
            <a:chExt cx="2605405" cy="781050"/>
          </a:xfrm>
        </p:grpSpPr>
        <p:sp>
          <p:nvSpPr>
            <p:cNvPr id="17" name="object 19"/>
            <p:cNvSpPr/>
            <p:nvPr/>
          </p:nvSpPr>
          <p:spPr>
            <a:xfrm>
              <a:off x="5347715" y="2869692"/>
              <a:ext cx="2592705" cy="768350"/>
            </a:xfrm>
            <a:custGeom>
              <a:avLst/>
              <a:gdLst/>
              <a:ahLst/>
              <a:cxnLst/>
              <a:rect l="l" t="t" r="r" b="b"/>
              <a:pathLst>
                <a:path w="2592704" h="768350">
                  <a:moveTo>
                    <a:pt x="2592324" y="0"/>
                  </a:moveTo>
                  <a:lnTo>
                    <a:pt x="0" y="0"/>
                  </a:lnTo>
                  <a:lnTo>
                    <a:pt x="432054" y="768095"/>
                  </a:lnTo>
                  <a:lnTo>
                    <a:pt x="2160269" y="768095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4054B9"/>
            </a:solidFill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18" name="object 20"/>
            <p:cNvSpPr/>
            <p:nvPr/>
          </p:nvSpPr>
          <p:spPr>
            <a:xfrm>
              <a:off x="5347715" y="2869692"/>
              <a:ext cx="2592705" cy="768350"/>
            </a:xfrm>
            <a:custGeom>
              <a:avLst/>
              <a:gdLst/>
              <a:ahLst/>
              <a:cxnLst/>
              <a:rect l="l" t="t" r="r" b="b"/>
              <a:pathLst>
                <a:path w="2592704" h="768350">
                  <a:moveTo>
                    <a:pt x="2592324" y="0"/>
                  </a:moveTo>
                  <a:lnTo>
                    <a:pt x="2160269" y="768095"/>
                  </a:lnTo>
                  <a:lnTo>
                    <a:pt x="432054" y="768095"/>
                  </a:lnTo>
                  <a:lnTo>
                    <a:pt x="0" y="0"/>
                  </a:lnTo>
                  <a:lnTo>
                    <a:pt x="2592324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19" name="object 21"/>
          <p:cNvSpPr txBox="1"/>
          <p:nvPr/>
        </p:nvSpPr>
        <p:spPr>
          <a:xfrm>
            <a:off x="4773925" y="3720756"/>
            <a:ext cx="1818894" cy="2739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1680" spc="-11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Частные</a:t>
            </a:r>
            <a:r>
              <a:rPr sz="1680" spc="-156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 </a:t>
            </a:r>
            <a:r>
              <a:rPr sz="1680" spc="-6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подгруппы</a:t>
            </a:r>
            <a:endParaRPr sz="168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grpSp>
        <p:nvGrpSpPr>
          <p:cNvPr id="20" name="object 22"/>
          <p:cNvGrpSpPr/>
          <p:nvPr/>
        </p:nvGrpSpPr>
        <p:grpSpPr>
          <a:xfrm>
            <a:off x="4637071" y="4268937"/>
            <a:ext cx="2090927" cy="937260"/>
            <a:chOff x="5772658" y="3632961"/>
            <a:chExt cx="1742439" cy="781050"/>
          </a:xfrm>
        </p:grpSpPr>
        <p:sp>
          <p:nvSpPr>
            <p:cNvPr id="21" name="object 23"/>
            <p:cNvSpPr/>
            <p:nvPr/>
          </p:nvSpPr>
          <p:spPr>
            <a:xfrm>
              <a:off x="5779008" y="3639311"/>
              <a:ext cx="1729739" cy="768350"/>
            </a:xfrm>
            <a:custGeom>
              <a:avLst/>
              <a:gdLst/>
              <a:ahLst/>
              <a:cxnLst/>
              <a:rect l="l" t="t" r="r" b="b"/>
              <a:pathLst>
                <a:path w="1729740" h="768350">
                  <a:moveTo>
                    <a:pt x="1729739" y="0"/>
                  </a:moveTo>
                  <a:lnTo>
                    <a:pt x="0" y="0"/>
                  </a:lnTo>
                  <a:lnTo>
                    <a:pt x="432053" y="768096"/>
                  </a:lnTo>
                  <a:lnTo>
                    <a:pt x="1297686" y="768096"/>
                  </a:lnTo>
                  <a:lnTo>
                    <a:pt x="1729739" y="0"/>
                  </a:lnTo>
                  <a:close/>
                </a:path>
              </a:pathLst>
            </a:custGeom>
            <a:solidFill>
              <a:srgbClr val="6C78BA"/>
            </a:solidFill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22" name="object 24"/>
            <p:cNvSpPr/>
            <p:nvPr/>
          </p:nvSpPr>
          <p:spPr>
            <a:xfrm>
              <a:off x="5779008" y="3639311"/>
              <a:ext cx="1729739" cy="768350"/>
            </a:xfrm>
            <a:custGeom>
              <a:avLst/>
              <a:gdLst/>
              <a:ahLst/>
              <a:cxnLst/>
              <a:rect l="l" t="t" r="r" b="b"/>
              <a:pathLst>
                <a:path w="1729740" h="768350">
                  <a:moveTo>
                    <a:pt x="1729739" y="0"/>
                  </a:moveTo>
                  <a:lnTo>
                    <a:pt x="1297686" y="768096"/>
                  </a:lnTo>
                  <a:lnTo>
                    <a:pt x="432053" y="768096"/>
                  </a:lnTo>
                  <a:lnTo>
                    <a:pt x="0" y="0"/>
                  </a:lnTo>
                  <a:lnTo>
                    <a:pt x="1729739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23" name="object 25"/>
          <p:cNvSpPr txBox="1"/>
          <p:nvPr/>
        </p:nvSpPr>
        <p:spPr>
          <a:xfrm>
            <a:off x="5176567" y="4416767"/>
            <a:ext cx="1012698" cy="2739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1680" spc="-90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Приватное</a:t>
            </a:r>
            <a:endParaRPr sz="168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24" name="object 26"/>
          <p:cNvSpPr txBox="1"/>
          <p:nvPr/>
        </p:nvSpPr>
        <p:spPr>
          <a:xfrm>
            <a:off x="5253377" y="4868114"/>
            <a:ext cx="860298" cy="274691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15240">
              <a:spcBef>
                <a:spcPts val="126"/>
              </a:spcBef>
            </a:pPr>
            <a:r>
              <a:rPr sz="1680" spc="-72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об</a:t>
            </a:r>
            <a:r>
              <a:rPr sz="1680" spc="-11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щ</a:t>
            </a:r>
            <a:r>
              <a:rPr sz="1680" spc="-102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е</a:t>
            </a:r>
            <a:r>
              <a:rPr sz="1680" spc="-54" dirty="0">
                <a:solidFill>
                  <a:srgbClr val="FFFFF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ние</a:t>
            </a:r>
            <a:endParaRPr sz="168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grpSp>
        <p:nvGrpSpPr>
          <p:cNvPr id="25" name="object 27"/>
          <p:cNvGrpSpPr/>
          <p:nvPr/>
        </p:nvGrpSpPr>
        <p:grpSpPr>
          <a:xfrm>
            <a:off x="5156755" y="5190958"/>
            <a:ext cx="1051560" cy="936498"/>
            <a:chOff x="6205728" y="4401311"/>
            <a:chExt cx="876300" cy="780415"/>
          </a:xfrm>
          <a:solidFill>
            <a:srgbClr val="FF0000"/>
          </a:solidFill>
        </p:grpSpPr>
        <p:sp>
          <p:nvSpPr>
            <p:cNvPr id="26" name="object 28"/>
            <p:cNvSpPr/>
            <p:nvPr/>
          </p:nvSpPr>
          <p:spPr>
            <a:xfrm>
              <a:off x="6211824" y="4407407"/>
              <a:ext cx="864235" cy="768350"/>
            </a:xfrm>
            <a:custGeom>
              <a:avLst/>
              <a:gdLst/>
              <a:ahLst/>
              <a:cxnLst/>
              <a:rect l="l" t="t" r="r" b="b"/>
              <a:pathLst>
                <a:path w="864234" h="768350">
                  <a:moveTo>
                    <a:pt x="864107" y="0"/>
                  </a:moveTo>
                  <a:lnTo>
                    <a:pt x="0" y="0"/>
                  </a:lnTo>
                  <a:lnTo>
                    <a:pt x="432053" y="768095"/>
                  </a:lnTo>
                  <a:lnTo>
                    <a:pt x="86410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27" name="object 29"/>
            <p:cNvSpPr/>
            <p:nvPr/>
          </p:nvSpPr>
          <p:spPr>
            <a:xfrm>
              <a:off x="6211824" y="4407407"/>
              <a:ext cx="864235" cy="768350"/>
            </a:xfrm>
            <a:custGeom>
              <a:avLst/>
              <a:gdLst/>
              <a:ahLst/>
              <a:cxnLst/>
              <a:rect l="l" t="t" r="r" b="b"/>
              <a:pathLst>
                <a:path w="864234" h="768350">
                  <a:moveTo>
                    <a:pt x="864107" y="0"/>
                  </a:moveTo>
                  <a:lnTo>
                    <a:pt x="432053" y="768095"/>
                  </a:lnTo>
                  <a:lnTo>
                    <a:pt x="0" y="0"/>
                  </a:lnTo>
                  <a:lnTo>
                    <a:pt x="864107" y="0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sp>
        <p:nvSpPr>
          <p:cNvPr id="28" name="object 30"/>
          <p:cNvSpPr txBox="1"/>
          <p:nvPr/>
        </p:nvSpPr>
        <p:spPr>
          <a:xfrm>
            <a:off x="5995717" y="5423729"/>
            <a:ext cx="1360672" cy="52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 algn="ctr">
              <a:spcBef>
                <a:spcPts val="120"/>
              </a:spcBef>
            </a:pPr>
            <a:r>
              <a:rPr sz="1600" b="1" kern="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Реальные</a:t>
            </a:r>
            <a:endParaRPr lang="ru-RU" sz="1600" b="1" kern="0" dirty="0" smtClean="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marL="15240" algn="ctr">
              <a:spcBef>
                <a:spcPts val="120"/>
              </a:spcBef>
            </a:pPr>
            <a:r>
              <a:rPr lang="ru-RU" sz="1600" b="1" kern="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/>
              </a:rPr>
              <a:t>действия</a:t>
            </a:r>
            <a:endParaRPr sz="1600" b="1" kern="0" dirty="0"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6908" y="477319"/>
            <a:ext cx="4016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Воронка вовлечения</a:t>
            </a:r>
            <a:endParaRPr lang="ru-RU" sz="32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84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«Храбрые партизаны»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08" y="282746"/>
            <a:ext cx="6528705" cy="6198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1" y="1995488"/>
            <a:ext cx="7099138" cy="26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54" y="1399918"/>
            <a:ext cx="4419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4" y="387178"/>
            <a:ext cx="3039763" cy="303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7922" y="586776"/>
            <a:ext cx="84537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«</a:t>
            </a:r>
            <a:r>
              <a:rPr lang="ru-RU" b="1" i="1" dirty="0" err="1"/>
              <a:t>Киберсоциализация</a:t>
            </a:r>
            <a:r>
              <a:rPr lang="ru-RU" i="1" dirty="0"/>
              <a:t> </a:t>
            </a:r>
            <a:r>
              <a:rPr lang="ru-RU" i="1" dirty="0" smtClean="0"/>
              <a:t>– процесс </a:t>
            </a:r>
            <a:r>
              <a:rPr lang="ru-RU" i="1" dirty="0"/>
              <a:t>качественных изменений </a:t>
            </a:r>
            <a:r>
              <a:rPr lang="ru-RU" i="1" dirty="0" smtClean="0"/>
              <a:t>структуры</a:t>
            </a:r>
          </a:p>
          <a:p>
            <a:r>
              <a:rPr lang="ru-RU" i="1" dirty="0" smtClean="0"/>
              <a:t>самосознания </a:t>
            </a:r>
            <a:r>
              <a:rPr lang="ru-RU" i="1" dirty="0"/>
              <a:t>личности и </a:t>
            </a:r>
            <a:r>
              <a:rPr lang="ru-RU" i="1" dirty="0" smtClean="0"/>
              <a:t>мотивационно-</a:t>
            </a:r>
            <a:r>
              <a:rPr lang="ru-RU" i="1" dirty="0" err="1" smtClean="0"/>
              <a:t>потребностной</a:t>
            </a:r>
            <a:r>
              <a:rPr lang="ru-RU" i="1" dirty="0" smtClean="0"/>
              <a:t> </a:t>
            </a:r>
            <a:r>
              <a:rPr lang="ru-RU" i="1" dirty="0"/>
              <a:t>сферы </a:t>
            </a:r>
            <a:r>
              <a:rPr lang="ru-RU" i="1" dirty="0" smtClean="0"/>
              <a:t>индивидуума,</a:t>
            </a:r>
          </a:p>
          <a:p>
            <a:r>
              <a:rPr lang="ru-RU" i="1" dirty="0" smtClean="0"/>
              <a:t>происходящий </a:t>
            </a:r>
            <a:r>
              <a:rPr lang="ru-RU" i="1" dirty="0"/>
              <a:t>под </a:t>
            </a:r>
            <a:r>
              <a:rPr lang="ru-RU" i="1" dirty="0" smtClean="0"/>
              <a:t>влиянием </a:t>
            </a:r>
            <a:r>
              <a:rPr lang="ru-RU" i="1" dirty="0"/>
              <a:t>и в результате использования </a:t>
            </a:r>
            <a:r>
              <a:rPr lang="ru-RU" i="1" dirty="0" smtClean="0"/>
              <a:t>человеком</a:t>
            </a:r>
          </a:p>
          <a:p>
            <a:r>
              <a:rPr lang="ru-RU" i="1" dirty="0" smtClean="0"/>
              <a:t>современных информационно-коммуникационных</a:t>
            </a:r>
            <a:r>
              <a:rPr lang="ru-RU" i="1" dirty="0"/>
              <a:t>, компьютерных, </a:t>
            </a:r>
            <a:r>
              <a:rPr lang="ru-RU" i="1" dirty="0" smtClean="0"/>
              <a:t>электронных,</a:t>
            </a:r>
          </a:p>
          <a:p>
            <a:r>
              <a:rPr lang="ru-RU" i="1" dirty="0" smtClean="0"/>
              <a:t>цифровых </a:t>
            </a:r>
            <a:r>
              <a:rPr lang="ru-RU" i="1" dirty="0"/>
              <a:t>и </a:t>
            </a:r>
            <a:r>
              <a:rPr lang="ru-RU" i="1" dirty="0" smtClean="0"/>
              <a:t>интернет- </a:t>
            </a:r>
            <a:r>
              <a:rPr lang="ru-RU" i="1" dirty="0"/>
              <a:t>технологий в контексте усвоения и воспроизводства им </a:t>
            </a:r>
            <a:endParaRPr lang="ru-RU" i="1" dirty="0" smtClean="0"/>
          </a:p>
          <a:p>
            <a:r>
              <a:rPr lang="ru-RU" i="1" dirty="0" smtClean="0"/>
              <a:t>культуры </a:t>
            </a:r>
            <a:r>
              <a:rPr lang="ru-RU" i="1" dirty="0"/>
              <a:t>в рамках персональной </a:t>
            </a:r>
            <a:r>
              <a:rPr lang="ru-RU" i="1" dirty="0" smtClean="0"/>
              <a:t>жизнедеятельности»</a:t>
            </a:r>
          </a:p>
          <a:p>
            <a:endParaRPr lang="ru-RU" i="1" dirty="0"/>
          </a:p>
          <a:p>
            <a:pPr algn="r"/>
            <a:r>
              <a:rPr lang="ru-RU" dirty="0" smtClean="0"/>
              <a:t>Плешаков Владимир Андреевич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551" y="3915712"/>
            <a:ext cx="8155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«Медийно-информационная </a:t>
            </a:r>
            <a:r>
              <a:rPr lang="ru-RU" b="1" i="1" dirty="0"/>
              <a:t>грамотность </a:t>
            </a:r>
            <a:r>
              <a:rPr lang="ru-RU" i="1" dirty="0"/>
              <a:t>– это совокупность знаний, навыков, установок, компетенций и практик, которые позволяют обеспечить эффективный доступ, анализ, критическую оценку, интерпретацию, использование, создание и распространение информации и </a:t>
            </a:r>
            <a:r>
              <a:rPr lang="ru-RU" i="1" dirty="0" err="1"/>
              <a:t>медийных</a:t>
            </a:r>
            <a:r>
              <a:rPr lang="ru-RU" i="1" dirty="0"/>
              <a:t> продуктов с использованием всех необходимых средств и инструментов на творческой, законной и этичной основе</a:t>
            </a:r>
            <a:r>
              <a:rPr lang="ru-RU" i="1" dirty="0" smtClean="0"/>
              <a:t>.»</a:t>
            </a:r>
          </a:p>
          <a:p>
            <a:endParaRPr lang="ru-RU" i="1" dirty="0"/>
          </a:p>
          <a:p>
            <a:r>
              <a:rPr lang="ru-RU" dirty="0" smtClean="0"/>
              <a:t>ЮНЕСКО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73" y="3493193"/>
            <a:ext cx="2730843" cy="27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78" y="365125"/>
            <a:ext cx="11392930" cy="1325563"/>
          </a:xfrm>
        </p:spPr>
        <p:txBody>
          <a:bodyPr/>
          <a:lstStyle/>
          <a:p>
            <a:r>
              <a:rPr lang="ru-RU" b="1" dirty="0" smtClean="0"/>
              <a:t>Центр информационной безопасности детей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172568" cy="47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Загайнов Александр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/>
              <a:t>т</a:t>
            </a:r>
            <a:r>
              <a:rPr lang="ru-RU" sz="3600" dirty="0" smtClean="0"/>
              <a:t>елефон: 8 (8422) 58-55-74</a:t>
            </a:r>
          </a:p>
          <a:p>
            <a:pPr marL="0" indent="0">
              <a:buNone/>
            </a:pPr>
            <a:r>
              <a:rPr lang="en-US" sz="3600" dirty="0" smtClean="0"/>
              <a:t>e-mail: </a:t>
            </a:r>
            <a:r>
              <a:rPr lang="en-US" sz="3600" dirty="0" smtClean="0">
                <a:hlinkClick r:id="rId2"/>
              </a:rPr>
              <a:t>cibd73@mail.ru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vk.com/cibd73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6" y="2722031"/>
            <a:ext cx="4771174" cy="41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1517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181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PT Astra Serif</vt:lpstr>
      <vt:lpstr>1_Тема Office</vt:lpstr>
      <vt:lpstr>Угрозы безопасности обучающихся в информационной среде</vt:lpstr>
      <vt:lpstr>Предупреждение</vt:lpstr>
      <vt:lpstr>Презентация PowerPoint</vt:lpstr>
      <vt:lpstr>Презентация PowerPoint</vt:lpstr>
      <vt:lpstr>«Храбрые партизаны»</vt:lpstr>
      <vt:lpstr>Презентация PowerPoint</vt:lpstr>
      <vt:lpstr>Центр информационной безопасности детей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безопасности обучающихся в информационной среде</dc:title>
  <dc:creator>Александр</dc:creator>
  <cp:lastModifiedBy>Александр</cp:lastModifiedBy>
  <cp:revision>5</cp:revision>
  <dcterms:created xsi:type="dcterms:W3CDTF">2022-08-17T11:43:35Z</dcterms:created>
  <dcterms:modified xsi:type="dcterms:W3CDTF">2022-08-17T12:36:29Z</dcterms:modified>
</cp:coreProperties>
</file>