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9" r:id="rId3"/>
    <p:sldId id="266" r:id="rId4"/>
    <p:sldId id="278" r:id="rId5"/>
    <p:sldId id="279" r:id="rId6"/>
    <p:sldId id="258" r:id="rId7"/>
    <p:sldId id="280" r:id="rId8"/>
    <p:sldId id="259" r:id="rId9"/>
    <p:sldId id="267" r:id="rId10"/>
    <p:sldId id="268" r:id="rId11"/>
    <p:sldId id="260" r:id="rId12"/>
    <p:sldId id="257" r:id="rId13"/>
    <p:sldId id="264" r:id="rId14"/>
    <p:sldId id="262" r:id="rId15"/>
    <p:sldId id="282" r:id="rId16"/>
    <p:sldId id="286" r:id="rId17"/>
    <p:sldId id="270" r:id="rId18"/>
    <p:sldId id="287" r:id="rId19"/>
    <p:sldId id="271" r:id="rId20"/>
    <p:sldId id="288" r:id="rId21"/>
    <p:sldId id="272" r:id="rId22"/>
    <p:sldId id="273" r:id="rId23"/>
    <p:sldId id="290" r:id="rId24"/>
    <p:sldId id="274" r:id="rId25"/>
    <p:sldId id="275" r:id="rId26"/>
    <p:sldId id="291" r:id="rId27"/>
    <p:sldId id="276" r:id="rId28"/>
    <p:sldId id="292" r:id="rId29"/>
    <p:sldId id="293" r:id="rId30"/>
    <p:sldId id="294" r:id="rId31"/>
    <p:sldId id="295" r:id="rId32"/>
    <p:sldId id="298" r:id="rId33"/>
    <p:sldId id="296" r:id="rId34"/>
    <p:sldId id="299" r:id="rId35"/>
    <p:sldId id="297" r:id="rId36"/>
  </p:sldIdLst>
  <p:sldSz cx="12192000" cy="6858000"/>
  <p:notesSz cx="6858000" cy="994568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CDA"/>
    <a:srgbClr val="FFDFD2"/>
    <a:srgbClr val="FCD8F3"/>
    <a:srgbClr val="FFE2C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221" autoAdjust="0"/>
    <p:restoredTop sz="94660"/>
  </p:normalViewPr>
  <p:slideViewPr>
    <p:cSldViewPr snapToGrid="0">
      <p:cViewPr varScale="1">
        <p:scale>
          <a:sx n="72" d="100"/>
          <a:sy n="72" d="100"/>
        </p:scale>
        <p:origin x="-612" y="-18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12" name="Рисунок 11">
            <a:extLst>
              <a:ext uri="{FF2B5EF4-FFF2-40B4-BE49-F238E27FC236}">
                <a16:creationId xmlns:a16="http://schemas.microsoft.com/office/drawing/2014/main" xmlns="" id="{9D2384B6-E708-4F1C-98F7-DFCE4778FD7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6036" y="-644236"/>
            <a:ext cx="12208036" cy="8135783"/>
          </a:xfrm>
          <a:prstGeom prst="rect">
            <a:avLst/>
          </a:prstGeom>
        </p:spPr>
      </p:pic>
      <p:sp>
        <p:nvSpPr>
          <p:cNvPr id="2" name="Заголовок 1">
            <a:extLst>
              <a:ext uri="{FF2B5EF4-FFF2-40B4-BE49-F238E27FC236}">
                <a16:creationId xmlns:a16="http://schemas.microsoft.com/office/drawing/2014/main" xmlns="" id="{26ACE0B3-F7F4-4C2A-99E8-6FEF92F41061}"/>
              </a:ext>
            </a:extLst>
          </p:cNvPr>
          <p:cNvSpPr>
            <a:spLocks noGrp="1"/>
          </p:cNvSpPr>
          <p:nvPr>
            <p:ph type="ctrTitle"/>
          </p:nvPr>
        </p:nvSpPr>
        <p:spPr>
          <a:xfrm>
            <a:off x="1524000" y="1122363"/>
            <a:ext cx="9144000" cy="2387600"/>
          </a:xfrm>
        </p:spPr>
        <p:txBody>
          <a:bodyPr anchor="b"/>
          <a:lstStyle>
            <a:lvl1pPr algn="ctr">
              <a:defRPr sz="6000" b="1">
                <a:solidFill>
                  <a:schemeClr val="accent3"/>
                </a:solidFill>
                <a:effectLst>
                  <a:outerShdw blurRad="38100" dist="38100" dir="2700000" algn="tl">
                    <a:srgbClr val="000000">
                      <a:alpha val="43137"/>
                    </a:srgbClr>
                  </a:outerShdw>
                </a:effectLst>
              </a:defRPr>
            </a:lvl1pPr>
          </a:lstStyle>
          <a:p>
            <a:r>
              <a:rPr lang="ru-RU" dirty="0"/>
              <a:t>Образец заголовка</a:t>
            </a:r>
          </a:p>
        </p:txBody>
      </p:sp>
      <p:sp>
        <p:nvSpPr>
          <p:cNvPr id="3" name="Подзаголовок 2">
            <a:extLst>
              <a:ext uri="{FF2B5EF4-FFF2-40B4-BE49-F238E27FC236}">
                <a16:creationId xmlns:a16="http://schemas.microsoft.com/office/drawing/2014/main" xmlns="" id="{70DAF8A8-A678-4B2F-B7D2-916BC438A77E}"/>
              </a:ext>
            </a:extLst>
          </p:cNvPr>
          <p:cNvSpPr>
            <a:spLocks noGrp="1"/>
          </p:cNvSpPr>
          <p:nvPr>
            <p:ph type="subTitle" idx="1"/>
          </p:nvPr>
        </p:nvSpPr>
        <p:spPr>
          <a:xfrm>
            <a:off x="1524000" y="3602038"/>
            <a:ext cx="9144000" cy="1655762"/>
          </a:xfrm>
        </p:spPr>
        <p:txBody>
          <a:bodyPr/>
          <a:lstStyle>
            <a:lvl1pPr marL="0" indent="0" algn="ctr">
              <a:buNone/>
              <a:defRPr sz="2400">
                <a:solidFill>
                  <a:schemeClr val="accent3"/>
                </a:solidFill>
                <a:effectLst>
                  <a:outerShdw blurRad="38100" dist="38100" dir="2700000" algn="tl">
                    <a:srgbClr val="000000">
                      <a:alpha val="43137"/>
                    </a:srgb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dirty="0"/>
              <a:t>Образец подзаголовка</a:t>
            </a:r>
          </a:p>
        </p:txBody>
      </p:sp>
      <p:sp>
        <p:nvSpPr>
          <p:cNvPr id="4" name="Дата 3">
            <a:extLst>
              <a:ext uri="{FF2B5EF4-FFF2-40B4-BE49-F238E27FC236}">
                <a16:creationId xmlns:a16="http://schemas.microsoft.com/office/drawing/2014/main" xmlns="" id="{DCAB6E4A-5B20-4D79-88ED-1D181B11983E}"/>
              </a:ext>
            </a:extLst>
          </p:cNvPr>
          <p:cNvSpPr>
            <a:spLocks noGrp="1"/>
          </p:cNvSpPr>
          <p:nvPr>
            <p:ph type="dt" sz="half" idx="10"/>
          </p:nvPr>
        </p:nvSpPr>
        <p:spPr/>
        <p:txBody>
          <a:bodyPr/>
          <a:lstStyle/>
          <a:p>
            <a:fld id="{A3A83A43-64E5-4616-89E6-626296516E98}" type="datetimeFigureOut">
              <a:rPr lang="ru-RU" smtClean="0"/>
              <a:pPr/>
              <a:t>25.08.2022</a:t>
            </a:fld>
            <a:endParaRPr lang="ru-RU"/>
          </a:p>
        </p:txBody>
      </p:sp>
      <p:sp>
        <p:nvSpPr>
          <p:cNvPr id="5" name="Нижний колонтитул 4">
            <a:extLst>
              <a:ext uri="{FF2B5EF4-FFF2-40B4-BE49-F238E27FC236}">
                <a16:creationId xmlns:a16="http://schemas.microsoft.com/office/drawing/2014/main" xmlns="" id="{ADC03B15-50D7-40DB-8D91-E286F74967D5}"/>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5DD3EF20-4278-44A1-BE61-E34BA1A21081}"/>
              </a:ext>
            </a:extLst>
          </p:cNvPr>
          <p:cNvSpPr>
            <a:spLocks noGrp="1"/>
          </p:cNvSpPr>
          <p:nvPr>
            <p:ph type="sldNum" sz="quarter" idx="12"/>
          </p:nvPr>
        </p:nvSpPr>
        <p:spPr/>
        <p:txBody>
          <a:bodyPr/>
          <a:lstStyle/>
          <a:p>
            <a:fld id="{1EEB69BD-07F3-416C-B560-DF49FE6E3236}" type="slidenum">
              <a:rPr lang="ru-RU" smtClean="0"/>
              <a:pPr/>
              <a:t>‹#›</a:t>
            </a:fld>
            <a:endParaRPr lang="ru-RU"/>
          </a:p>
        </p:txBody>
      </p:sp>
    </p:spTree>
    <p:extLst>
      <p:ext uri="{BB962C8B-B14F-4D97-AF65-F5344CB8AC3E}">
        <p14:creationId xmlns:p14="http://schemas.microsoft.com/office/powerpoint/2010/main" val="2789382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59CB03C-C644-4840-BE3C-186B76012B7A}"/>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xmlns="" id="{02130830-8A06-4CF0-B8FE-A8B71A235D15}"/>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xmlns="" id="{BD19388D-E22D-41CC-8D7B-D82EA5967647}"/>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xmlns="" id="{AACE693C-5DB5-4FF2-86DD-B9C011C582BD}"/>
              </a:ext>
            </a:extLst>
          </p:cNvPr>
          <p:cNvSpPr>
            <a:spLocks noGrp="1"/>
          </p:cNvSpPr>
          <p:nvPr>
            <p:ph type="dt" sz="half" idx="10"/>
          </p:nvPr>
        </p:nvSpPr>
        <p:spPr/>
        <p:txBody>
          <a:bodyPr/>
          <a:lstStyle/>
          <a:p>
            <a:fld id="{A3A83A43-64E5-4616-89E6-626296516E98}" type="datetimeFigureOut">
              <a:rPr lang="ru-RU" smtClean="0"/>
              <a:pPr/>
              <a:t>25.08.2022</a:t>
            </a:fld>
            <a:endParaRPr lang="ru-RU"/>
          </a:p>
        </p:txBody>
      </p:sp>
      <p:sp>
        <p:nvSpPr>
          <p:cNvPr id="6" name="Нижний колонтитул 5">
            <a:extLst>
              <a:ext uri="{FF2B5EF4-FFF2-40B4-BE49-F238E27FC236}">
                <a16:creationId xmlns:a16="http://schemas.microsoft.com/office/drawing/2014/main" xmlns="" id="{D20C1E48-EB02-48FE-A950-F2193E380775}"/>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A8DC61AF-4CA4-469D-8EC9-A0BB7E15BAC1}"/>
              </a:ext>
            </a:extLst>
          </p:cNvPr>
          <p:cNvSpPr>
            <a:spLocks noGrp="1"/>
          </p:cNvSpPr>
          <p:nvPr>
            <p:ph type="sldNum" sz="quarter" idx="12"/>
          </p:nvPr>
        </p:nvSpPr>
        <p:spPr/>
        <p:txBody>
          <a:bodyPr/>
          <a:lstStyle/>
          <a:p>
            <a:fld id="{1EEB69BD-07F3-416C-B560-DF49FE6E3236}" type="slidenum">
              <a:rPr lang="ru-RU" smtClean="0"/>
              <a:pPr/>
              <a:t>‹#›</a:t>
            </a:fld>
            <a:endParaRPr lang="ru-RU"/>
          </a:p>
        </p:txBody>
      </p:sp>
    </p:spTree>
    <p:extLst>
      <p:ext uri="{BB962C8B-B14F-4D97-AF65-F5344CB8AC3E}">
        <p14:creationId xmlns:p14="http://schemas.microsoft.com/office/powerpoint/2010/main" val="1128411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FFD8498-A4DC-4BEC-9AF9-0C362135A4CD}"/>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xmlns="" id="{0A7AD9DB-3A47-41F3-AB41-8016A69F61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xmlns="" id="{1D465D85-191D-4AF6-9FD0-5B637E0FE64A}"/>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xmlns="" id="{F100BFFD-A440-4CD7-9C9A-9006661224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xmlns="" id="{FC97DBDA-858E-4D4B-A0A3-145DDDD4F00B}"/>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xmlns="" id="{582C54BC-A431-416F-B359-E1B43C49CC11}"/>
              </a:ext>
            </a:extLst>
          </p:cNvPr>
          <p:cNvSpPr>
            <a:spLocks noGrp="1"/>
          </p:cNvSpPr>
          <p:nvPr>
            <p:ph type="dt" sz="half" idx="10"/>
          </p:nvPr>
        </p:nvSpPr>
        <p:spPr/>
        <p:txBody>
          <a:bodyPr/>
          <a:lstStyle/>
          <a:p>
            <a:fld id="{A3A83A43-64E5-4616-89E6-626296516E98}" type="datetimeFigureOut">
              <a:rPr lang="ru-RU" smtClean="0"/>
              <a:pPr/>
              <a:t>25.08.2022</a:t>
            </a:fld>
            <a:endParaRPr lang="ru-RU"/>
          </a:p>
        </p:txBody>
      </p:sp>
      <p:sp>
        <p:nvSpPr>
          <p:cNvPr id="8" name="Нижний колонтитул 7">
            <a:extLst>
              <a:ext uri="{FF2B5EF4-FFF2-40B4-BE49-F238E27FC236}">
                <a16:creationId xmlns:a16="http://schemas.microsoft.com/office/drawing/2014/main" xmlns="" id="{0DF8E3D2-80AC-4987-901C-8489328EA7AA}"/>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xmlns="" id="{03A3DC6C-5D72-47A6-8C5F-D4378A13FC4D}"/>
              </a:ext>
            </a:extLst>
          </p:cNvPr>
          <p:cNvSpPr>
            <a:spLocks noGrp="1"/>
          </p:cNvSpPr>
          <p:nvPr>
            <p:ph type="sldNum" sz="quarter" idx="12"/>
          </p:nvPr>
        </p:nvSpPr>
        <p:spPr/>
        <p:txBody>
          <a:bodyPr/>
          <a:lstStyle/>
          <a:p>
            <a:fld id="{1EEB69BD-07F3-416C-B560-DF49FE6E3236}" type="slidenum">
              <a:rPr lang="ru-RU" smtClean="0"/>
              <a:pPr/>
              <a:t>‹#›</a:t>
            </a:fld>
            <a:endParaRPr lang="ru-RU"/>
          </a:p>
        </p:txBody>
      </p:sp>
    </p:spTree>
    <p:extLst>
      <p:ext uri="{BB962C8B-B14F-4D97-AF65-F5344CB8AC3E}">
        <p14:creationId xmlns:p14="http://schemas.microsoft.com/office/powerpoint/2010/main" val="777284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86AE747-6358-44CA-97CB-B10756F00E77}"/>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xmlns="" id="{A6567A6B-3E14-4A89-8618-6AB63A63F424}"/>
              </a:ext>
            </a:extLst>
          </p:cNvPr>
          <p:cNvSpPr>
            <a:spLocks noGrp="1"/>
          </p:cNvSpPr>
          <p:nvPr>
            <p:ph type="dt" sz="half" idx="10"/>
          </p:nvPr>
        </p:nvSpPr>
        <p:spPr/>
        <p:txBody>
          <a:bodyPr/>
          <a:lstStyle/>
          <a:p>
            <a:fld id="{A3A83A43-64E5-4616-89E6-626296516E98}" type="datetimeFigureOut">
              <a:rPr lang="ru-RU" smtClean="0"/>
              <a:pPr/>
              <a:t>25.08.2022</a:t>
            </a:fld>
            <a:endParaRPr lang="ru-RU"/>
          </a:p>
        </p:txBody>
      </p:sp>
      <p:sp>
        <p:nvSpPr>
          <p:cNvPr id="4" name="Нижний колонтитул 3">
            <a:extLst>
              <a:ext uri="{FF2B5EF4-FFF2-40B4-BE49-F238E27FC236}">
                <a16:creationId xmlns:a16="http://schemas.microsoft.com/office/drawing/2014/main" xmlns="" id="{4233F60F-7A78-424F-86F6-476C8793AA83}"/>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xmlns="" id="{F2FA8542-71A7-4B00-B7C0-0BF19D3C7797}"/>
              </a:ext>
            </a:extLst>
          </p:cNvPr>
          <p:cNvSpPr>
            <a:spLocks noGrp="1"/>
          </p:cNvSpPr>
          <p:nvPr>
            <p:ph type="sldNum" sz="quarter" idx="12"/>
          </p:nvPr>
        </p:nvSpPr>
        <p:spPr/>
        <p:txBody>
          <a:bodyPr/>
          <a:lstStyle/>
          <a:p>
            <a:fld id="{1EEB69BD-07F3-416C-B560-DF49FE6E3236}" type="slidenum">
              <a:rPr lang="ru-RU" smtClean="0"/>
              <a:pPr/>
              <a:t>‹#›</a:t>
            </a:fld>
            <a:endParaRPr lang="ru-RU"/>
          </a:p>
        </p:txBody>
      </p:sp>
    </p:spTree>
    <p:extLst>
      <p:ext uri="{BB962C8B-B14F-4D97-AF65-F5344CB8AC3E}">
        <p14:creationId xmlns:p14="http://schemas.microsoft.com/office/powerpoint/2010/main" val="461349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xmlns="" id="{DD4626B8-FB16-42E2-9695-64F8C907CA0D}"/>
              </a:ext>
            </a:extLst>
          </p:cNvPr>
          <p:cNvSpPr>
            <a:spLocks noGrp="1"/>
          </p:cNvSpPr>
          <p:nvPr>
            <p:ph type="dt" sz="half" idx="10"/>
          </p:nvPr>
        </p:nvSpPr>
        <p:spPr/>
        <p:txBody>
          <a:bodyPr/>
          <a:lstStyle/>
          <a:p>
            <a:fld id="{A3A83A43-64E5-4616-89E6-626296516E98}" type="datetimeFigureOut">
              <a:rPr lang="ru-RU" smtClean="0"/>
              <a:pPr/>
              <a:t>25.08.2022</a:t>
            </a:fld>
            <a:endParaRPr lang="ru-RU"/>
          </a:p>
        </p:txBody>
      </p:sp>
      <p:sp>
        <p:nvSpPr>
          <p:cNvPr id="3" name="Нижний колонтитул 2">
            <a:extLst>
              <a:ext uri="{FF2B5EF4-FFF2-40B4-BE49-F238E27FC236}">
                <a16:creationId xmlns:a16="http://schemas.microsoft.com/office/drawing/2014/main" xmlns="" id="{AB87B820-A9B3-42BF-9790-4867C960AF31}"/>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xmlns="" id="{3F3A45BF-2600-4A02-90D8-BC6A1DFA1786}"/>
              </a:ext>
            </a:extLst>
          </p:cNvPr>
          <p:cNvSpPr>
            <a:spLocks noGrp="1"/>
          </p:cNvSpPr>
          <p:nvPr>
            <p:ph type="sldNum" sz="quarter" idx="12"/>
          </p:nvPr>
        </p:nvSpPr>
        <p:spPr/>
        <p:txBody>
          <a:bodyPr/>
          <a:lstStyle/>
          <a:p>
            <a:fld id="{1EEB69BD-07F3-416C-B560-DF49FE6E3236}" type="slidenum">
              <a:rPr lang="ru-RU" smtClean="0"/>
              <a:pPr/>
              <a:t>‹#›</a:t>
            </a:fld>
            <a:endParaRPr lang="ru-RU"/>
          </a:p>
        </p:txBody>
      </p:sp>
    </p:spTree>
    <p:extLst>
      <p:ext uri="{BB962C8B-B14F-4D97-AF65-F5344CB8AC3E}">
        <p14:creationId xmlns:p14="http://schemas.microsoft.com/office/powerpoint/2010/main" val="3100390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E4A30C23-9B12-4E78-BB92-650FA5B528F9}"/>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xmlns="" id="{B0150A89-C31C-4AFE-A49F-A8BE7237FC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xmlns="" id="{A666F135-E5B5-4535-8679-6DFE3A0984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xmlns="" id="{1094F41C-6E8B-4485-8209-75DC477785E0}"/>
              </a:ext>
            </a:extLst>
          </p:cNvPr>
          <p:cNvSpPr>
            <a:spLocks noGrp="1"/>
          </p:cNvSpPr>
          <p:nvPr>
            <p:ph type="dt" sz="half" idx="10"/>
          </p:nvPr>
        </p:nvSpPr>
        <p:spPr/>
        <p:txBody>
          <a:bodyPr/>
          <a:lstStyle/>
          <a:p>
            <a:fld id="{A3A83A43-64E5-4616-89E6-626296516E98}" type="datetimeFigureOut">
              <a:rPr lang="ru-RU" smtClean="0"/>
              <a:pPr/>
              <a:t>25.08.2022</a:t>
            </a:fld>
            <a:endParaRPr lang="ru-RU"/>
          </a:p>
        </p:txBody>
      </p:sp>
      <p:sp>
        <p:nvSpPr>
          <p:cNvPr id="6" name="Нижний колонтитул 5">
            <a:extLst>
              <a:ext uri="{FF2B5EF4-FFF2-40B4-BE49-F238E27FC236}">
                <a16:creationId xmlns:a16="http://schemas.microsoft.com/office/drawing/2014/main" xmlns="" id="{1B8D1927-B3C6-4462-B6C1-69D8A2554945}"/>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4C3C180C-6B0B-48BE-9A22-0DD10C5A36EC}"/>
              </a:ext>
            </a:extLst>
          </p:cNvPr>
          <p:cNvSpPr>
            <a:spLocks noGrp="1"/>
          </p:cNvSpPr>
          <p:nvPr>
            <p:ph type="sldNum" sz="quarter" idx="12"/>
          </p:nvPr>
        </p:nvSpPr>
        <p:spPr/>
        <p:txBody>
          <a:bodyPr/>
          <a:lstStyle/>
          <a:p>
            <a:fld id="{1EEB69BD-07F3-416C-B560-DF49FE6E3236}" type="slidenum">
              <a:rPr lang="ru-RU" smtClean="0"/>
              <a:pPr/>
              <a:t>‹#›</a:t>
            </a:fld>
            <a:endParaRPr lang="ru-RU"/>
          </a:p>
        </p:txBody>
      </p:sp>
    </p:spTree>
    <p:extLst>
      <p:ext uri="{BB962C8B-B14F-4D97-AF65-F5344CB8AC3E}">
        <p14:creationId xmlns:p14="http://schemas.microsoft.com/office/powerpoint/2010/main" val="2226073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6B24A09F-BB84-4FB2-8870-73D454C95154}"/>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xmlns="" id="{873BFC7F-7A06-4735-9EDA-EBFA4212CE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xmlns="" id="{60129216-08E6-41A7-BAF4-B1B9613D7B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xmlns="" id="{39975854-BDD9-482A-B4D4-11A98BE049AB}"/>
              </a:ext>
            </a:extLst>
          </p:cNvPr>
          <p:cNvSpPr>
            <a:spLocks noGrp="1"/>
          </p:cNvSpPr>
          <p:nvPr>
            <p:ph type="dt" sz="half" idx="10"/>
          </p:nvPr>
        </p:nvSpPr>
        <p:spPr/>
        <p:txBody>
          <a:bodyPr/>
          <a:lstStyle/>
          <a:p>
            <a:fld id="{A3A83A43-64E5-4616-89E6-626296516E98}" type="datetimeFigureOut">
              <a:rPr lang="ru-RU" smtClean="0"/>
              <a:pPr/>
              <a:t>25.08.2022</a:t>
            </a:fld>
            <a:endParaRPr lang="ru-RU"/>
          </a:p>
        </p:txBody>
      </p:sp>
      <p:sp>
        <p:nvSpPr>
          <p:cNvPr id="6" name="Нижний колонтитул 5">
            <a:extLst>
              <a:ext uri="{FF2B5EF4-FFF2-40B4-BE49-F238E27FC236}">
                <a16:creationId xmlns:a16="http://schemas.microsoft.com/office/drawing/2014/main" xmlns="" id="{DB4BB7A2-516F-4D48-ADFC-1BD1EB78D985}"/>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E5F20ABA-68B0-49C8-A56C-218CB79DB509}"/>
              </a:ext>
            </a:extLst>
          </p:cNvPr>
          <p:cNvSpPr>
            <a:spLocks noGrp="1"/>
          </p:cNvSpPr>
          <p:nvPr>
            <p:ph type="sldNum" sz="quarter" idx="12"/>
          </p:nvPr>
        </p:nvSpPr>
        <p:spPr/>
        <p:txBody>
          <a:bodyPr/>
          <a:lstStyle/>
          <a:p>
            <a:fld id="{1EEB69BD-07F3-416C-B560-DF49FE6E3236}" type="slidenum">
              <a:rPr lang="ru-RU" smtClean="0"/>
              <a:pPr/>
              <a:t>‹#›</a:t>
            </a:fld>
            <a:endParaRPr lang="ru-RU"/>
          </a:p>
        </p:txBody>
      </p:sp>
    </p:spTree>
    <p:extLst>
      <p:ext uri="{BB962C8B-B14F-4D97-AF65-F5344CB8AC3E}">
        <p14:creationId xmlns:p14="http://schemas.microsoft.com/office/powerpoint/2010/main" val="1600083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2766A6C-40A8-46E8-ACA9-8C552C7663B2}"/>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xmlns="" id="{AA72774D-D8E6-4A54-B131-E6682ABA3B9F}"/>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AD84A35E-3BA5-4F82-836E-5DB51252F458}"/>
              </a:ext>
            </a:extLst>
          </p:cNvPr>
          <p:cNvSpPr>
            <a:spLocks noGrp="1"/>
          </p:cNvSpPr>
          <p:nvPr>
            <p:ph type="dt" sz="half" idx="10"/>
          </p:nvPr>
        </p:nvSpPr>
        <p:spPr/>
        <p:txBody>
          <a:bodyPr/>
          <a:lstStyle/>
          <a:p>
            <a:fld id="{A3A83A43-64E5-4616-89E6-626296516E98}" type="datetimeFigureOut">
              <a:rPr lang="ru-RU" smtClean="0"/>
              <a:pPr/>
              <a:t>25.08.2022</a:t>
            </a:fld>
            <a:endParaRPr lang="ru-RU"/>
          </a:p>
        </p:txBody>
      </p:sp>
      <p:sp>
        <p:nvSpPr>
          <p:cNvPr id="5" name="Нижний колонтитул 4">
            <a:extLst>
              <a:ext uri="{FF2B5EF4-FFF2-40B4-BE49-F238E27FC236}">
                <a16:creationId xmlns:a16="http://schemas.microsoft.com/office/drawing/2014/main" xmlns="" id="{950F5E75-F47A-4E53-8485-1697610E0D05}"/>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F8AC3F28-9A94-43E6-9E3B-298D6E5D355F}"/>
              </a:ext>
            </a:extLst>
          </p:cNvPr>
          <p:cNvSpPr>
            <a:spLocks noGrp="1"/>
          </p:cNvSpPr>
          <p:nvPr>
            <p:ph type="sldNum" sz="quarter" idx="12"/>
          </p:nvPr>
        </p:nvSpPr>
        <p:spPr/>
        <p:txBody>
          <a:bodyPr/>
          <a:lstStyle/>
          <a:p>
            <a:fld id="{1EEB69BD-07F3-416C-B560-DF49FE6E3236}" type="slidenum">
              <a:rPr lang="ru-RU" smtClean="0"/>
              <a:pPr/>
              <a:t>‹#›</a:t>
            </a:fld>
            <a:endParaRPr lang="ru-RU"/>
          </a:p>
        </p:txBody>
      </p:sp>
    </p:spTree>
    <p:extLst>
      <p:ext uri="{BB962C8B-B14F-4D97-AF65-F5344CB8AC3E}">
        <p14:creationId xmlns:p14="http://schemas.microsoft.com/office/powerpoint/2010/main" val="2919439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xmlns="" id="{32880930-A9B9-4696-BAD6-2103A153932A}"/>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xmlns="" id="{1ACC9905-CA0B-43FD-8123-3120885678C5}"/>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46CC1A3F-D5F0-492A-A822-B56D69400F08}"/>
              </a:ext>
            </a:extLst>
          </p:cNvPr>
          <p:cNvSpPr>
            <a:spLocks noGrp="1"/>
          </p:cNvSpPr>
          <p:nvPr>
            <p:ph type="dt" sz="half" idx="10"/>
          </p:nvPr>
        </p:nvSpPr>
        <p:spPr/>
        <p:txBody>
          <a:bodyPr/>
          <a:lstStyle/>
          <a:p>
            <a:fld id="{A3A83A43-64E5-4616-89E6-626296516E98}" type="datetimeFigureOut">
              <a:rPr lang="ru-RU" smtClean="0"/>
              <a:pPr/>
              <a:t>25.08.2022</a:t>
            </a:fld>
            <a:endParaRPr lang="ru-RU"/>
          </a:p>
        </p:txBody>
      </p:sp>
      <p:sp>
        <p:nvSpPr>
          <p:cNvPr id="5" name="Нижний колонтитул 4">
            <a:extLst>
              <a:ext uri="{FF2B5EF4-FFF2-40B4-BE49-F238E27FC236}">
                <a16:creationId xmlns:a16="http://schemas.microsoft.com/office/drawing/2014/main" xmlns="" id="{AE7CF7E1-8B29-411A-A877-B25B2B10B14A}"/>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A8157195-DC59-42AC-A84B-801BEEF99408}"/>
              </a:ext>
            </a:extLst>
          </p:cNvPr>
          <p:cNvSpPr>
            <a:spLocks noGrp="1"/>
          </p:cNvSpPr>
          <p:nvPr>
            <p:ph type="sldNum" sz="quarter" idx="12"/>
          </p:nvPr>
        </p:nvSpPr>
        <p:spPr/>
        <p:txBody>
          <a:bodyPr/>
          <a:lstStyle/>
          <a:p>
            <a:fld id="{1EEB69BD-07F3-416C-B560-DF49FE6E3236}" type="slidenum">
              <a:rPr lang="ru-RU" smtClean="0"/>
              <a:pPr/>
              <a:t>‹#›</a:t>
            </a:fld>
            <a:endParaRPr lang="ru-RU"/>
          </a:p>
        </p:txBody>
      </p:sp>
    </p:spTree>
    <p:extLst>
      <p:ext uri="{BB962C8B-B14F-4D97-AF65-F5344CB8AC3E}">
        <p14:creationId xmlns:p14="http://schemas.microsoft.com/office/powerpoint/2010/main" val="3518533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xmlns="" id="{BB5F2ED5-BE4C-417D-A9C1-987421DBDD4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32316" y="-1121585"/>
            <a:ext cx="13640596" cy="9090482"/>
          </a:xfrm>
          <a:prstGeom prst="rect">
            <a:avLst/>
          </a:prstGeom>
          <a:effectLst>
            <a:outerShdw blurRad="50800" dist="50800" dir="5400000" algn="ctr" rotWithShape="0">
              <a:srgbClr val="000000"/>
            </a:outerShdw>
          </a:effectLst>
        </p:spPr>
      </p:pic>
      <p:sp>
        <p:nvSpPr>
          <p:cNvPr id="8" name="Прямоугольник 7">
            <a:extLst>
              <a:ext uri="{FF2B5EF4-FFF2-40B4-BE49-F238E27FC236}">
                <a16:creationId xmlns:a16="http://schemas.microsoft.com/office/drawing/2014/main" xmlns="" id="{81134973-9603-4EB5-B737-91F29D4CD883}"/>
              </a:ext>
            </a:extLst>
          </p:cNvPr>
          <p:cNvSpPr/>
          <p:nvPr userDrawn="1"/>
        </p:nvSpPr>
        <p:spPr>
          <a:xfrm>
            <a:off x="563880" y="428043"/>
            <a:ext cx="11155680" cy="5991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a:extLst>
              <a:ext uri="{FF2B5EF4-FFF2-40B4-BE49-F238E27FC236}">
                <a16:creationId xmlns:a16="http://schemas.microsoft.com/office/drawing/2014/main" xmlns="" id="{08AAAB7C-7C1B-4105-BE24-F811EBB4014F}"/>
              </a:ext>
            </a:extLst>
          </p:cNvPr>
          <p:cNvSpPr>
            <a:spLocks noGrp="1"/>
          </p:cNvSpPr>
          <p:nvPr>
            <p:ph type="title"/>
          </p:nvPr>
        </p:nvSpPr>
        <p:spPr/>
        <p:txBody>
          <a:bodyPr/>
          <a:lstStyle>
            <a:lvl1pPr>
              <a:defRPr b="1">
                <a:solidFill>
                  <a:schemeClr val="accent6">
                    <a:lumMod val="75000"/>
                  </a:schemeClr>
                </a:solidFill>
              </a:defRPr>
            </a:lvl1pPr>
          </a:lstStyle>
          <a:p>
            <a:r>
              <a:rPr lang="ru-RU" dirty="0"/>
              <a:t>Образец заголовка</a:t>
            </a:r>
          </a:p>
        </p:txBody>
      </p:sp>
      <p:sp>
        <p:nvSpPr>
          <p:cNvPr id="3" name="Объект 2">
            <a:extLst>
              <a:ext uri="{FF2B5EF4-FFF2-40B4-BE49-F238E27FC236}">
                <a16:creationId xmlns:a16="http://schemas.microsoft.com/office/drawing/2014/main" xmlns="" id="{40AEA2C5-E058-48D4-9E80-BE661BC6E6AD}"/>
              </a:ext>
            </a:extLst>
          </p:cNvPr>
          <p:cNvSpPr>
            <a:spLocks noGrp="1"/>
          </p:cNvSpPr>
          <p:nvPr>
            <p:ph idx="1"/>
          </p:nvPr>
        </p:nvSpPr>
        <p:spPr/>
        <p:txBody>
          <a:bodyPr/>
          <a:lstStyle>
            <a:lvl1pPr>
              <a:defRPr>
                <a:solidFill>
                  <a:schemeClr val="accent6">
                    <a:lumMod val="75000"/>
                  </a:schemeClr>
                </a:solidFill>
              </a:defRPr>
            </a:lvl1pPr>
            <a:lvl2pPr>
              <a:defRPr>
                <a:solidFill>
                  <a:schemeClr val="accent6">
                    <a:lumMod val="75000"/>
                  </a:schemeClr>
                </a:solidFill>
              </a:defRPr>
            </a:lvl2pPr>
            <a:lvl3pPr>
              <a:defRPr>
                <a:solidFill>
                  <a:schemeClr val="accent6">
                    <a:lumMod val="75000"/>
                  </a:schemeClr>
                </a:solidFill>
              </a:defRPr>
            </a:lvl3pPr>
            <a:lvl4pPr>
              <a:defRPr>
                <a:solidFill>
                  <a:schemeClr val="accent6">
                    <a:lumMod val="75000"/>
                  </a:schemeClr>
                </a:solidFill>
              </a:defRPr>
            </a:lvl4pPr>
            <a:lvl5pPr>
              <a:defRPr>
                <a:solidFill>
                  <a:schemeClr val="accent6">
                    <a:lumMod val="75000"/>
                  </a:schemeClr>
                </a:solidFill>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Дата 3">
            <a:extLst>
              <a:ext uri="{FF2B5EF4-FFF2-40B4-BE49-F238E27FC236}">
                <a16:creationId xmlns:a16="http://schemas.microsoft.com/office/drawing/2014/main" xmlns="" id="{1AECA37A-4894-4A33-9EBE-8B2E35025896}"/>
              </a:ext>
            </a:extLst>
          </p:cNvPr>
          <p:cNvSpPr>
            <a:spLocks noGrp="1"/>
          </p:cNvSpPr>
          <p:nvPr>
            <p:ph type="dt" sz="half" idx="10"/>
          </p:nvPr>
        </p:nvSpPr>
        <p:spPr/>
        <p:txBody>
          <a:bodyPr/>
          <a:lstStyle/>
          <a:p>
            <a:fld id="{A3A83A43-64E5-4616-89E6-626296516E98}" type="datetimeFigureOut">
              <a:rPr lang="ru-RU" smtClean="0"/>
              <a:pPr/>
              <a:t>25.08.2022</a:t>
            </a:fld>
            <a:endParaRPr lang="ru-RU"/>
          </a:p>
        </p:txBody>
      </p:sp>
      <p:sp>
        <p:nvSpPr>
          <p:cNvPr id="5" name="Нижний колонтитул 4">
            <a:extLst>
              <a:ext uri="{FF2B5EF4-FFF2-40B4-BE49-F238E27FC236}">
                <a16:creationId xmlns:a16="http://schemas.microsoft.com/office/drawing/2014/main" xmlns="" id="{0230E9E2-71FB-4D16-B449-EA5254AC7A43}"/>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6FF10A82-3FA8-48BC-A562-4BDCC940C256}"/>
              </a:ext>
            </a:extLst>
          </p:cNvPr>
          <p:cNvSpPr>
            <a:spLocks noGrp="1"/>
          </p:cNvSpPr>
          <p:nvPr>
            <p:ph type="sldNum" sz="quarter" idx="12"/>
          </p:nvPr>
        </p:nvSpPr>
        <p:spPr/>
        <p:txBody>
          <a:bodyPr/>
          <a:lstStyle/>
          <a:p>
            <a:fld id="{1EEB69BD-07F3-416C-B560-DF49FE6E3236}" type="slidenum">
              <a:rPr lang="ru-RU" smtClean="0"/>
              <a:pPr/>
              <a:t>‹#›</a:t>
            </a:fld>
            <a:endParaRPr lang="ru-RU"/>
          </a:p>
        </p:txBody>
      </p:sp>
    </p:spTree>
    <p:extLst>
      <p:ext uri="{BB962C8B-B14F-4D97-AF65-F5344CB8AC3E}">
        <p14:creationId xmlns:p14="http://schemas.microsoft.com/office/powerpoint/2010/main" val="2689753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Заголовок и объект">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xmlns="" id="{BB5F2ED5-BE4C-417D-A9C1-987421DBDD4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32316" y="-1121585"/>
            <a:ext cx="13640596" cy="9090482"/>
          </a:xfrm>
          <a:prstGeom prst="rect">
            <a:avLst/>
          </a:prstGeom>
          <a:effectLst>
            <a:outerShdw blurRad="50800" dist="50800" dir="5400000" algn="ctr" rotWithShape="0">
              <a:srgbClr val="000000"/>
            </a:outerShdw>
          </a:effectLst>
        </p:spPr>
      </p:pic>
      <p:sp>
        <p:nvSpPr>
          <p:cNvPr id="8" name="Прямоугольник 7">
            <a:extLst>
              <a:ext uri="{FF2B5EF4-FFF2-40B4-BE49-F238E27FC236}">
                <a16:creationId xmlns:a16="http://schemas.microsoft.com/office/drawing/2014/main" xmlns="" id="{81134973-9603-4EB5-B737-91F29D4CD883}"/>
              </a:ext>
            </a:extLst>
          </p:cNvPr>
          <p:cNvSpPr/>
          <p:nvPr userDrawn="1"/>
        </p:nvSpPr>
        <p:spPr>
          <a:xfrm>
            <a:off x="563880" y="428043"/>
            <a:ext cx="11155680" cy="5991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accent6">
                  <a:lumMod val="75000"/>
                </a:schemeClr>
              </a:solidFill>
            </a:endParaRPr>
          </a:p>
        </p:txBody>
      </p:sp>
      <p:sp>
        <p:nvSpPr>
          <p:cNvPr id="4" name="Дата 3">
            <a:extLst>
              <a:ext uri="{FF2B5EF4-FFF2-40B4-BE49-F238E27FC236}">
                <a16:creationId xmlns:a16="http://schemas.microsoft.com/office/drawing/2014/main" xmlns="" id="{1AECA37A-4894-4A33-9EBE-8B2E35025896}"/>
              </a:ext>
            </a:extLst>
          </p:cNvPr>
          <p:cNvSpPr>
            <a:spLocks noGrp="1"/>
          </p:cNvSpPr>
          <p:nvPr>
            <p:ph type="dt" sz="half" idx="10"/>
          </p:nvPr>
        </p:nvSpPr>
        <p:spPr/>
        <p:txBody>
          <a:bodyPr/>
          <a:lstStyle>
            <a:lvl1pPr>
              <a:defRPr>
                <a:solidFill>
                  <a:schemeClr val="accent6">
                    <a:lumMod val="75000"/>
                  </a:schemeClr>
                </a:solidFill>
              </a:defRPr>
            </a:lvl1pPr>
          </a:lstStyle>
          <a:p>
            <a:fld id="{A3A83A43-64E5-4616-89E6-626296516E98}" type="datetimeFigureOut">
              <a:rPr lang="ru-RU" smtClean="0"/>
              <a:pPr/>
              <a:t>25.08.2022</a:t>
            </a:fld>
            <a:endParaRPr lang="ru-RU"/>
          </a:p>
        </p:txBody>
      </p:sp>
      <p:sp>
        <p:nvSpPr>
          <p:cNvPr id="5" name="Нижний колонтитул 4">
            <a:extLst>
              <a:ext uri="{FF2B5EF4-FFF2-40B4-BE49-F238E27FC236}">
                <a16:creationId xmlns:a16="http://schemas.microsoft.com/office/drawing/2014/main" xmlns="" id="{0230E9E2-71FB-4D16-B449-EA5254AC7A43}"/>
              </a:ext>
            </a:extLst>
          </p:cNvPr>
          <p:cNvSpPr>
            <a:spLocks noGrp="1"/>
          </p:cNvSpPr>
          <p:nvPr>
            <p:ph type="ftr" sz="quarter" idx="11"/>
          </p:nvPr>
        </p:nvSpPr>
        <p:spPr/>
        <p:txBody>
          <a:bodyPr/>
          <a:lstStyle>
            <a:lvl1pPr>
              <a:defRPr>
                <a:solidFill>
                  <a:schemeClr val="accent6">
                    <a:lumMod val="75000"/>
                  </a:schemeClr>
                </a:solidFill>
              </a:defRPr>
            </a:lvl1pPr>
          </a:lstStyle>
          <a:p>
            <a:endParaRPr lang="ru-RU"/>
          </a:p>
        </p:txBody>
      </p:sp>
      <p:sp>
        <p:nvSpPr>
          <p:cNvPr id="6" name="Номер слайда 5">
            <a:extLst>
              <a:ext uri="{FF2B5EF4-FFF2-40B4-BE49-F238E27FC236}">
                <a16:creationId xmlns:a16="http://schemas.microsoft.com/office/drawing/2014/main" xmlns="" id="{6FF10A82-3FA8-48BC-A562-4BDCC940C256}"/>
              </a:ext>
            </a:extLst>
          </p:cNvPr>
          <p:cNvSpPr>
            <a:spLocks noGrp="1"/>
          </p:cNvSpPr>
          <p:nvPr>
            <p:ph type="sldNum" sz="quarter" idx="12"/>
          </p:nvPr>
        </p:nvSpPr>
        <p:spPr/>
        <p:txBody>
          <a:bodyPr/>
          <a:lstStyle>
            <a:lvl1pPr>
              <a:defRPr>
                <a:solidFill>
                  <a:schemeClr val="accent6">
                    <a:lumMod val="75000"/>
                  </a:schemeClr>
                </a:solidFill>
              </a:defRPr>
            </a:lvl1pPr>
          </a:lstStyle>
          <a:p>
            <a:fld id="{1EEB69BD-07F3-416C-B560-DF49FE6E3236}" type="slidenum">
              <a:rPr lang="ru-RU" smtClean="0"/>
              <a:pPr/>
              <a:t>‹#›</a:t>
            </a:fld>
            <a:endParaRPr lang="ru-RU"/>
          </a:p>
        </p:txBody>
      </p:sp>
      <p:sp>
        <p:nvSpPr>
          <p:cNvPr id="9" name="Заголовок 1">
            <a:extLst>
              <a:ext uri="{FF2B5EF4-FFF2-40B4-BE49-F238E27FC236}">
                <a16:creationId xmlns:a16="http://schemas.microsoft.com/office/drawing/2014/main" xmlns="" id="{FFBB774A-E5FA-4ED6-8E56-DB70E36B804A}"/>
              </a:ext>
            </a:extLst>
          </p:cNvPr>
          <p:cNvSpPr>
            <a:spLocks noGrp="1"/>
          </p:cNvSpPr>
          <p:nvPr>
            <p:ph type="title"/>
          </p:nvPr>
        </p:nvSpPr>
        <p:spPr>
          <a:xfrm>
            <a:off x="6096000" y="365125"/>
            <a:ext cx="5257800" cy="1325563"/>
          </a:xfrm>
        </p:spPr>
        <p:txBody>
          <a:bodyPr/>
          <a:lstStyle>
            <a:lvl1pPr>
              <a:defRPr>
                <a:solidFill>
                  <a:schemeClr val="accent6">
                    <a:lumMod val="75000"/>
                  </a:schemeClr>
                </a:solidFill>
              </a:defRPr>
            </a:lvl1pPr>
          </a:lstStyle>
          <a:p>
            <a:r>
              <a:rPr lang="ru-RU"/>
              <a:t>Образец заголовка</a:t>
            </a:r>
          </a:p>
        </p:txBody>
      </p:sp>
      <p:sp>
        <p:nvSpPr>
          <p:cNvPr id="10" name="Рисунок 7">
            <a:extLst>
              <a:ext uri="{FF2B5EF4-FFF2-40B4-BE49-F238E27FC236}">
                <a16:creationId xmlns:a16="http://schemas.microsoft.com/office/drawing/2014/main" xmlns="" id="{4D3F0206-E107-4BA9-B1B5-97C37FF69AA5}"/>
              </a:ext>
            </a:extLst>
          </p:cNvPr>
          <p:cNvSpPr>
            <a:spLocks noGrp="1"/>
          </p:cNvSpPr>
          <p:nvPr>
            <p:ph type="pic" sz="quarter" idx="13"/>
          </p:nvPr>
        </p:nvSpPr>
        <p:spPr>
          <a:xfrm>
            <a:off x="405114" y="365124"/>
            <a:ext cx="4849511" cy="6174571"/>
          </a:xfrm>
        </p:spPr>
        <p:txBody>
          <a:bodyPr/>
          <a:lstStyle>
            <a:lvl1pPr>
              <a:defRPr>
                <a:solidFill>
                  <a:schemeClr val="accent6">
                    <a:lumMod val="75000"/>
                  </a:schemeClr>
                </a:solidFill>
              </a:defRPr>
            </a:lvl1pPr>
          </a:lstStyle>
          <a:p>
            <a:endParaRPr lang="ru-RU"/>
          </a:p>
        </p:txBody>
      </p:sp>
      <p:sp>
        <p:nvSpPr>
          <p:cNvPr id="11" name="Текст 9">
            <a:extLst>
              <a:ext uri="{FF2B5EF4-FFF2-40B4-BE49-F238E27FC236}">
                <a16:creationId xmlns:a16="http://schemas.microsoft.com/office/drawing/2014/main" xmlns="" id="{8C53815E-1CA9-463D-A67E-64D06AA272CE}"/>
              </a:ext>
            </a:extLst>
          </p:cNvPr>
          <p:cNvSpPr>
            <a:spLocks noGrp="1"/>
          </p:cNvSpPr>
          <p:nvPr>
            <p:ph type="body" sz="quarter" idx="14"/>
          </p:nvPr>
        </p:nvSpPr>
        <p:spPr>
          <a:xfrm>
            <a:off x="6096000" y="3183037"/>
            <a:ext cx="5257800" cy="3355875"/>
          </a:xfrm>
        </p:spPr>
        <p:txBody>
          <a:bodyPr/>
          <a:lstStyle>
            <a:lvl1pPr>
              <a:defRPr>
                <a:solidFill>
                  <a:schemeClr val="accent6">
                    <a:lumMod val="75000"/>
                  </a:schemeClr>
                </a:solidFill>
              </a:defRPr>
            </a:lvl1pPr>
            <a:lvl2pPr>
              <a:defRPr>
                <a:solidFill>
                  <a:schemeClr val="accent6">
                    <a:lumMod val="75000"/>
                  </a:schemeClr>
                </a:solidFill>
              </a:defRPr>
            </a:lvl2pPr>
            <a:lvl3pPr>
              <a:defRPr>
                <a:solidFill>
                  <a:schemeClr val="accent6">
                    <a:lumMod val="75000"/>
                  </a:schemeClr>
                </a:solidFill>
              </a:defRPr>
            </a:lvl3pPr>
            <a:lvl4pPr>
              <a:defRPr>
                <a:solidFill>
                  <a:schemeClr val="accent6">
                    <a:lumMod val="75000"/>
                  </a:schemeClr>
                </a:solidFill>
              </a:defRPr>
            </a:lvl4pPr>
            <a:lvl5pPr>
              <a:defRPr>
                <a:solidFill>
                  <a:schemeClr val="accent6">
                    <a:lumMod val="75000"/>
                  </a:schemeClr>
                </a:solidFill>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Tree>
    <p:extLst>
      <p:ext uri="{BB962C8B-B14F-4D97-AF65-F5344CB8AC3E}">
        <p14:creationId xmlns:p14="http://schemas.microsoft.com/office/powerpoint/2010/main" val="1380754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Заголовок и объект">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xmlns="" id="{BB5F2ED5-BE4C-417D-A9C1-987421DBDD4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32316" y="-1121585"/>
            <a:ext cx="13640596" cy="9090482"/>
          </a:xfrm>
          <a:prstGeom prst="rect">
            <a:avLst/>
          </a:prstGeom>
          <a:effectLst>
            <a:outerShdw blurRad="50800" dist="50800" dir="5400000" algn="ctr" rotWithShape="0">
              <a:srgbClr val="000000"/>
            </a:outerShdw>
          </a:effectLst>
        </p:spPr>
      </p:pic>
      <p:sp>
        <p:nvSpPr>
          <p:cNvPr id="8" name="Прямоугольник 7">
            <a:extLst>
              <a:ext uri="{FF2B5EF4-FFF2-40B4-BE49-F238E27FC236}">
                <a16:creationId xmlns:a16="http://schemas.microsoft.com/office/drawing/2014/main" xmlns="" id="{81134973-9603-4EB5-B737-91F29D4CD883}"/>
              </a:ext>
            </a:extLst>
          </p:cNvPr>
          <p:cNvSpPr/>
          <p:nvPr userDrawn="1"/>
        </p:nvSpPr>
        <p:spPr>
          <a:xfrm>
            <a:off x="563880" y="428043"/>
            <a:ext cx="11155680" cy="5991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a:extLst>
              <a:ext uri="{FF2B5EF4-FFF2-40B4-BE49-F238E27FC236}">
                <a16:creationId xmlns:a16="http://schemas.microsoft.com/office/drawing/2014/main" xmlns="" id="{08AAAB7C-7C1B-4105-BE24-F811EBB4014F}"/>
              </a:ext>
            </a:extLst>
          </p:cNvPr>
          <p:cNvSpPr>
            <a:spLocks noGrp="1"/>
          </p:cNvSpPr>
          <p:nvPr>
            <p:ph type="title"/>
          </p:nvPr>
        </p:nvSpPr>
        <p:spPr/>
        <p:txBody>
          <a:bodyPr/>
          <a:lstStyle>
            <a:lvl1pPr>
              <a:defRPr b="1">
                <a:solidFill>
                  <a:schemeClr val="accent6">
                    <a:lumMod val="75000"/>
                  </a:schemeClr>
                </a:solidFill>
              </a:defRPr>
            </a:lvl1pPr>
          </a:lstStyle>
          <a:p>
            <a:r>
              <a:rPr lang="ru-RU" dirty="0"/>
              <a:t>Образец заголовка</a:t>
            </a:r>
          </a:p>
        </p:txBody>
      </p:sp>
      <p:sp>
        <p:nvSpPr>
          <p:cNvPr id="4" name="Дата 3">
            <a:extLst>
              <a:ext uri="{FF2B5EF4-FFF2-40B4-BE49-F238E27FC236}">
                <a16:creationId xmlns:a16="http://schemas.microsoft.com/office/drawing/2014/main" xmlns="" id="{1AECA37A-4894-4A33-9EBE-8B2E35025896}"/>
              </a:ext>
            </a:extLst>
          </p:cNvPr>
          <p:cNvSpPr>
            <a:spLocks noGrp="1"/>
          </p:cNvSpPr>
          <p:nvPr>
            <p:ph type="dt" sz="half" idx="10"/>
          </p:nvPr>
        </p:nvSpPr>
        <p:spPr/>
        <p:txBody>
          <a:bodyPr/>
          <a:lstStyle/>
          <a:p>
            <a:fld id="{A3A83A43-64E5-4616-89E6-626296516E98}" type="datetimeFigureOut">
              <a:rPr lang="ru-RU" smtClean="0"/>
              <a:pPr/>
              <a:t>25.08.2022</a:t>
            </a:fld>
            <a:endParaRPr lang="ru-RU"/>
          </a:p>
        </p:txBody>
      </p:sp>
      <p:sp>
        <p:nvSpPr>
          <p:cNvPr id="5" name="Нижний колонтитул 4">
            <a:extLst>
              <a:ext uri="{FF2B5EF4-FFF2-40B4-BE49-F238E27FC236}">
                <a16:creationId xmlns:a16="http://schemas.microsoft.com/office/drawing/2014/main" xmlns="" id="{0230E9E2-71FB-4D16-B449-EA5254AC7A43}"/>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6FF10A82-3FA8-48BC-A562-4BDCC940C256}"/>
              </a:ext>
            </a:extLst>
          </p:cNvPr>
          <p:cNvSpPr>
            <a:spLocks noGrp="1"/>
          </p:cNvSpPr>
          <p:nvPr>
            <p:ph type="sldNum" sz="quarter" idx="12"/>
          </p:nvPr>
        </p:nvSpPr>
        <p:spPr/>
        <p:txBody>
          <a:bodyPr/>
          <a:lstStyle/>
          <a:p>
            <a:fld id="{1EEB69BD-07F3-416C-B560-DF49FE6E3236}" type="slidenum">
              <a:rPr lang="ru-RU" smtClean="0"/>
              <a:pPr/>
              <a:t>‹#›</a:t>
            </a:fld>
            <a:endParaRPr lang="ru-RU"/>
          </a:p>
        </p:txBody>
      </p:sp>
      <p:sp>
        <p:nvSpPr>
          <p:cNvPr id="10" name="Рисунок 9">
            <a:extLst>
              <a:ext uri="{FF2B5EF4-FFF2-40B4-BE49-F238E27FC236}">
                <a16:creationId xmlns:a16="http://schemas.microsoft.com/office/drawing/2014/main" xmlns="" id="{F0D9FAC9-46ED-4B2F-8516-B63FF2354312}"/>
              </a:ext>
            </a:extLst>
          </p:cNvPr>
          <p:cNvSpPr>
            <a:spLocks noGrp="1"/>
          </p:cNvSpPr>
          <p:nvPr>
            <p:ph type="pic" sz="quarter" idx="13"/>
          </p:nvPr>
        </p:nvSpPr>
        <p:spPr>
          <a:xfrm>
            <a:off x="838200" y="2301875"/>
            <a:ext cx="2286000" cy="1568450"/>
          </a:xfrm>
        </p:spPr>
        <p:txBody>
          <a:bodyPr/>
          <a:lstStyle/>
          <a:p>
            <a:endParaRPr lang="ru-RU"/>
          </a:p>
        </p:txBody>
      </p:sp>
      <p:sp>
        <p:nvSpPr>
          <p:cNvPr id="11" name="Рисунок 9">
            <a:extLst>
              <a:ext uri="{FF2B5EF4-FFF2-40B4-BE49-F238E27FC236}">
                <a16:creationId xmlns:a16="http://schemas.microsoft.com/office/drawing/2014/main" xmlns="" id="{22C89361-5176-4A23-9AA4-15AF71AF046F}"/>
              </a:ext>
            </a:extLst>
          </p:cNvPr>
          <p:cNvSpPr>
            <a:spLocks noGrp="1"/>
          </p:cNvSpPr>
          <p:nvPr>
            <p:ph type="pic" sz="quarter" idx="14"/>
          </p:nvPr>
        </p:nvSpPr>
        <p:spPr>
          <a:xfrm>
            <a:off x="3581400" y="2301875"/>
            <a:ext cx="2286000" cy="1568450"/>
          </a:xfrm>
        </p:spPr>
        <p:txBody>
          <a:bodyPr/>
          <a:lstStyle/>
          <a:p>
            <a:endParaRPr lang="ru-RU"/>
          </a:p>
        </p:txBody>
      </p:sp>
      <p:sp>
        <p:nvSpPr>
          <p:cNvPr id="12" name="Рисунок 9">
            <a:extLst>
              <a:ext uri="{FF2B5EF4-FFF2-40B4-BE49-F238E27FC236}">
                <a16:creationId xmlns:a16="http://schemas.microsoft.com/office/drawing/2014/main" xmlns="" id="{FA008731-936C-4DD0-9033-60E7C67B90AD}"/>
              </a:ext>
            </a:extLst>
          </p:cNvPr>
          <p:cNvSpPr>
            <a:spLocks noGrp="1"/>
          </p:cNvSpPr>
          <p:nvPr>
            <p:ph type="pic" sz="quarter" idx="15"/>
          </p:nvPr>
        </p:nvSpPr>
        <p:spPr>
          <a:xfrm>
            <a:off x="6324600" y="2301875"/>
            <a:ext cx="2286000" cy="1568450"/>
          </a:xfrm>
        </p:spPr>
        <p:txBody>
          <a:bodyPr/>
          <a:lstStyle/>
          <a:p>
            <a:endParaRPr lang="ru-RU"/>
          </a:p>
        </p:txBody>
      </p:sp>
      <p:sp>
        <p:nvSpPr>
          <p:cNvPr id="13" name="Рисунок 9">
            <a:extLst>
              <a:ext uri="{FF2B5EF4-FFF2-40B4-BE49-F238E27FC236}">
                <a16:creationId xmlns:a16="http://schemas.microsoft.com/office/drawing/2014/main" xmlns="" id="{DFDD9F44-AED5-4BE5-A453-231A855DED66}"/>
              </a:ext>
            </a:extLst>
          </p:cNvPr>
          <p:cNvSpPr>
            <a:spLocks noGrp="1"/>
          </p:cNvSpPr>
          <p:nvPr>
            <p:ph type="pic" sz="quarter" idx="16"/>
          </p:nvPr>
        </p:nvSpPr>
        <p:spPr>
          <a:xfrm>
            <a:off x="9067800" y="2301875"/>
            <a:ext cx="2286000" cy="1568450"/>
          </a:xfrm>
        </p:spPr>
        <p:txBody>
          <a:bodyPr/>
          <a:lstStyle/>
          <a:p>
            <a:endParaRPr lang="ru-RU"/>
          </a:p>
        </p:txBody>
      </p:sp>
      <p:sp>
        <p:nvSpPr>
          <p:cNvPr id="15" name="Текст 14">
            <a:extLst>
              <a:ext uri="{FF2B5EF4-FFF2-40B4-BE49-F238E27FC236}">
                <a16:creationId xmlns:a16="http://schemas.microsoft.com/office/drawing/2014/main" xmlns="" id="{239008F1-E714-4B9A-967E-EC775A84F18F}"/>
              </a:ext>
            </a:extLst>
          </p:cNvPr>
          <p:cNvSpPr>
            <a:spLocks noGrp="1"/>
          </p:cNvSpPr>
          <p:nvPr>
            <p:ph type="body" sz="quarter" idx="17"/>
          </p:nvPr>
        </p:nvSpPr>
        <p:spPr>
          <a:xfrm>
            <a:off x="838200" y="4313238"/>
            <a:ext cx="2286000" cy="1355725"/>
          </a:xfrm>
        </p:spPr>
        <p:txBody>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16" name="Текст 14">
            <a:extLst>
              <a:ext uri="{FF2B5EF4-FFF2-40B4-BE49-F238E27FC236}">
                <a16:creationId xmlns:a16="http://schemas.microsoft.com/office/drawing/2014/main" xmlns="" id="{1BED9EF8-962D-483C-A843-AF70EAFD3E8D}"/>
              </a:ext>
            </a:extLst>
          </p:cNvPr>
          <p:cNvSpPr>
            <a:spLocks noGrp="1"/>
          </p:cNvSpPr>
          <p:nvPr>
            <p:ph type="body" sz="quarter" idx="18"/>
          </p:nvPr>
        </p:nvSpPr>
        <p:spPr>
          <a:xfrm>
            <a:off x="3581400" y="4313238"/>
            <a:ext cx="2286000" cy="1355725"/>
          </a:xfrm>
        </p:spPr>
        <p:txBody>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17" name="Текст 14">
            <a:extLst>
              <a:ext uri="{FF2B5EF4-FFF2-40B4-BE49-F238E27FC236}">
                <a16:creationId xmlns:a16="http://schemas.microsoft.com/office/drawing/2014/main" xmlns="" id="{97645339-B894-4635-9E1F-3E6BD270BACB}"/>
              </a:ext>
            </a:extLst>
          </p:cNvPr>
          <p:cNvSpPr>
            <a:spLocks noGrp="1"/>
          </p:cNvSpPr>
          <p:nvPr>
            <p:ph type="body" sz="quarter" idx="19"/>
          </p:nvPr>
        </p:nvSpPr>
        <p:spPr>
          <a:xfrm>
            <a:off x="6324600" y="4338231"/>
            <a:ext cx="2286000" cy="1355725"/>
          </a:xfrm>
        </p:spPr>
        <p:txBody>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18" name="Текст 14">
            <a:extLst>
              <a:ext uri="{FF2B5EF4-FFF2-40B4-BE49-F238E27FC236}">
                <a16:creationId xmlns:a16="http://schemas.microsoft.com/office/drawing/2014/main" xmlns="" id="{721257D3-45FA-4D44-9AA4-5AF8E1253039}"/>
              </a:ext>
            </a:extLst>
          </p:cNvPr>
          <p:cNvSpPr>
            <a:spLocks noGrp="1"/>
          </p:cNvSpPr>
          <p:nvPr>
            <p:ph type="body" sz="quarter" idx="20"/>
          </p:nvPr>
        </p:nvSpPr>
        <p:spPr>
          <a:xfrm>
            <a:off x="9067800" y="4313238"/>
            <a:ext cx="2286000" cy="1355725"/>
          </a:xfrm>
        </p:spPr>
        <p:txBody>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Tree>
    <p:extLst>
      <p:ext uri="{BB962C8B-B14F-4D97-AF65-F5344CB8AC3E}">
        <p14:creationId xmlns:p14="http://schemas.microsoft.com/office/powerpoint/2010/main" val="3226128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Заголовок и объект">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xmlns="" id="{BB5F2ED5-BE4C-417D-A9C1-987421DBDD4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32316" y="-1121585"/>
            <a:ext cx="13640596" cy="9090482"/>
          </a:xfrm>
          <a:prstGeom prst="rect">
            <a:avLst/>
          </a:prstGeom>
          <a:effectLst>
            <a:outerShdw blurRad="50800" dist="50800" dir="5400000" algn="ctr" rotWithShape="0">
              <a:srgbClr val="000000"/>
            </a:outerShdw>
          </a:effectLst>
        </p:spPr>
      </p:pic>
      <p:sp>
        <p:nvSpPr>
          <p:cNvPr id="8" name="Прямоугольник 7">
            <a:extLst>
              <a:ext uri="{FF2B5EF4-FFF2-40B4-BE49-F238E27FC236}">
                <a16:creationId xmlns:a16="http://schemas.microsoft.com/office/drawing/2014/main" xmlns="" id="{81134973-9603-4EB5-B737-91F29D4CD883}"/>
              </a:ext>
            </a:extLst>
          </p:cNvPr>
          <p:cNvSpPr/>
          <p:nvPr userDrawn="1"/>
        </p:nvSpPr>
        <p:spPr>
          <a:xfrm>
            <a:off x="563880" y="428043"/>
            <a:ext cx="11155680" cy="5991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a:extLst>
              <a:ext uri="{FF2B5EF4-FFF2-40B4-BE49-F238E27FC236}">
                <a16:creationId xmlns:a16="http://schemas.microsoft.com/office/drawing/2014/main" xmlns="" id="{08AAAB7C-7C1B-4105-BE24-F811EBB4014F}"/>
              </a:ext>
            </a:extLst>
          </p:cNvPr>
          <p:cNvSpPr>
            <a:spLocks noGrp="1"/>
          </p:cNvSpPr>
          <p:nvPr>
            <p:ph type="title"/>
          </p:nvPr>
        </p:nvSpPr>
        <p:spPr/>
        <p:txBody>
          <a:bodyPr/>
          <a:lstStyle>
            <a:lvl1pPr>
              <a:defRPr b="1">
                <a:solidFill>
                  <a:schemeClr val="accent6">
                    <a:lumMod val="75000"/>
                  </a:schemeClr>
                </a:solidFill>
              </a:defRPr>
            </a:lvl1pPr>
          </a:lstStyle>
          <a:p>
            <a:r>
              <a:rPr lang="ru-RU" dirty="0"/>
              <a:t>Образец заголовка</a:t>
            </a:r>
          </a:p>
        </p:txBody>
      </p:sp>
      <p:sp>
        <p:nvSpPr>
          <p:cNvPr id="4" name="Дата 3">
            <a:extLst>
              <a:ext uri="{FF2B5EF4-FFF2-40B4-BE49-F238E27FC236}">
                <a16:creationId xmlns:a16="http://schemas.microsoft.com/office/drawing/2014/main" xmlns="" id="{1AECA37A-4894-4A33-9EBE-8B2E35025896}"/>
              </a:ext>
            </a:extLst>
          </p:cNvPr>
          <p:cNvSpPr>
            <a:spLocks noGrp="1"/>
          </p:cNvSpPr>
          <p:nvPr>
            <p:ph type="dt" sz="half" idx="10"/>
          </p:nvPr>
        </p:nvSpPr>
        <p:spPr/>
        <p:txBody>
          <a:bodyPr/>
          <a:lstStyle/>
          <a:p>
            <a:fld id="{A3A83A43-64E5-4616-89E6-626296516E98}" type="datetimeFigureOut">
              <a:rPr lang="ru-RU" smtClean="0"/>
              <a:pPr/>
              <a:t>25.08.2022</a:t>
            </a:fld>
            <a:endParaRPr lang="ru-RU"/>
          </a:p>
        </p:txBody>
      </p:sp>
      <p:sp>
        <p:nvSpPr>
          <p:cNvPr id="5" name="Нижний колонтитул 4">
            <a:extLst>
              <a:ext uri="{FF2B5EF4-FFF2-40B4-BE49-F238E27FC236}">
                <a16:creationId xmlns:a16="http://schemas.microsoft.com/office/drawing/2014/main" xmlns="" id="{0230E9E2-71FB-4D16-B449-EA5254AC7A43}"/>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6FF10A82-3FA8-48BC-A562-4BDCC940C256}"/>
              </a:ext>
            </a:extLst>
          </p:cNvPr>
          <p:cNvSpPr>
            <a:spLocks noGrp="1"/>
          </p:cNvSpPr>
          <p:nvPr>
            <p:ph type="sldNum" sz="quarter" idx="12"/>
          </p:nvPr>
        </p:nvSpPr>
        <p:spPr/>
        <p:txBody>
          <a:bodyPr/>
          <a:lstStyle/>
          <a:p>
            <a:fld id="{1EEB69BD-07F3-416C-B560-DF49FE6E3236}" type="slidenum">
              <a:rPr lang="ru-RU" smtClean="0"/>
              <a:pPr/>
              <a:t>‹#›</a:t>
            </a:fld>
            <a:endParaRPr lang="ru-RU"/>
          </a:p>
        </p:txBody>
      </p:sp>
      <p:sp>
        <p:nvSpPr>
          <p:cNvPr id="10" name="Рисунок 9">
            <a:extLst>
              <a:ext uri="{FF2B5EF4-FFF2-40B4-BE49-F238E27FC236}">
                <a16:creationId xmlns:a16="http://schemas.microsoft.com/office/drawing/2014/main" xmlns="" id="{F0D9FAC9-46ED-4B2F-8516-B63FF2354312}"/>
              </a:ext>
            </a:extLst>
          </p:cNvPr>
          <p:cNvSpPr>
            <a:spLocks noGrp="1"/>
          </p:cNvSpPr>
          <p:nvPr>
            <p:ph type="pic" sz="quarter" idx="13"/>
          </p:nvPr>
        </p:nvSpPr>
        <p:spPr>
          <a:xfrm>
            <a:off x="838200" y="2301875"/>
            <a:ext cx="10515600" cy="1568450"/>
          </a:xfrm>
        </p:spPr>
        <p:txBody>
          <a:bodyPr/>
          <a:lstStyle/>
          <a:p>
            <a:endParaRPr lang="ru-RU"/>
          </a:p>
        </p:txBody>
      </p:sp>
      <p:sp>
        <p:nvSpPr>
          <p:cNvPr id="20" name="Текст 14">
            <a:extLst>
              <a:ext uri="{FF2B5EF4-FFF2-40B4-BE49-F238E27FC236}">
                <a16:creationId xmlns:a16="http://schemas.microsoft.com/office/drawing/2014/main" xmlns="" id="{5E23A572-DE13-47B2-A83A-78106E2168A2}"/>
              </a:ext>
            </a:extLst>
          </p:cNvPr>
          <p:cNvSpPr>
            <a:spLocks noGrp="1"/>
          </p:cNvSpPr>
          <p:nvPr>
            <p:ph type="body" sz="quarter" idx="18"/>
          </p:nvPr>
        </p:nvSpPr>
        <p:spPr>
          <a:xfrm>
            <a:off x="4419600" y="4466934"/>
            <a:ext cx="2811382" cy="1355725"/>
          </a:xfrm>
        </p:spPr>
        <p:txBody>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21" name="Текст 14">
            <a:extLst>
              <a:ext uri="{FF2B5EF4-FFF2-40B4-BE49-F238E27FC236}">
                <a16:creationId xmlns:a16="http://schemas.microsoft.com/office/drawing/2014/main" xmlns="" id="{4413139B-1729-455B-B830-4DAB12D9B25E}"/>
              </a:ext>
            </a:extLst>
          </p:cNvPr>
          <p:cNvSpPr>
            <a:spLocks noGrp="1"/>
          </p:cNvSpPr>
          <p:nvPr>
            <p:ph type="body" sz="quarter" idx="19"/>
          </p:nvPr>
        </p:nvSpPr>
        <p:spPr>
          <a:xfrm>
            <a:off x="8527178" y="4428023"/>
            <a:ext cx="2811382" cy="1355725"/>
          </a:xfrm>
        </p:spPr>
        <p:txBody>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22" name="Текст 14">
            <a:extLst>
              <a:ext uri="{FF2B5EF4-FFF2-40B4-BE49-F238E27FC236}">
                <a16:creationId xmlns:a16="http://schemas.microsoft.com/office/drawing/2014/main" xmlns="" id="{222B09F7-7246-4274-A513-9BEACBF61E15}"/>
              </a:ext>
            </a:extLst>
          </p:cNvPr>
          <p:cNvSpPr>
            <a:spLocks noGrp="1"/>
          </p:cNvSpPr>
          <p:nvPr>
            <p:ph type="body" sz="quarter" idx="20"/>
          </p:nvPr>
        </p:nvSpPr>
        <p:spPr>
          <a:xfrm>
            <a:off x="853441" y="4428022"/>
            <a:ext cx="2811382" cy="1355725"/>
          </a:xfrm>
        </p:spPr>
        <p:txBody>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Tree>
    <p:extLst>
      <p:ext uri="{BB962C8B-B14F-4D97-AF65-F5344CB8AC3E}">
        <p14:creationId xmlns:p14="http://schemas.microsoft.com/office/powerpoint/2010/main" val="2083452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Заголовок и объект">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xmlns="" id="{BB5F2ED5-BE4C-417D-A9C1-987421DBDD4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32316" y="-1121585"/>
            <a:ext cx="13640596" cy="9090482"/>
          </a:xfrm>
          <a:prstGeom prst="rect">
            <a:avLst/>
          </a:prstGeom>
          <a:effectLst>
            <a:outerShdw blurRad="50800" dist="50800" dir="5400000" algn="ctr" rotWithShape="0">
              <a:srgbClr val="000000"/>
            </a:outerShdw>
          </a:effectLst>
        </p:spPr>
      </p:pic>
      <p:sp>
        <p:nvSpPr>
          <p:cNvPr id="8" name="Прямоугольник 7">
            <a:extLst>
              <a:ext uri="{FF2B5EF4-FFF2-40B4-BE49-F238E27FC236}">
                <a16:creationId xmlns:a16="http://schemas.microsoft.com/office/drawing/2014/main" xmlns="" id="{81134973-9603-4EB5-B737-91F29D4CD883}"/>
              </a:ext>
            </a:extLst>
          </p:cNvPr>
          <p:cNvSpPr/>
          <p:nvPr userDrawn="1"/>
        </p:nvSpPr>
        <p:spPr>
          <a:xfrm>
            <a:off x="563880" y="428043"/>
            <a:ext cx="11155680" cy="5991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a:extLst>
              <a:ext uri="{FF2B5EF4-FFF2-40B4-BE49-F238E27FC236}">
                <a16:creationId xmlns:a16="http://schemas.microsoft.com/office/drawing/2014/main" xmlns="" id="{08AAAB7C-7C1B-4105-BE24-F811EBB4014F}"/>
              </a:ext>
            </a:extLst>
          </p:cNvPr>
          <p:cNvSpPr>
            <a:spLocks noGrp="1"/>
          </p:cNvSpPr>
          <p:nvPr>
            <p:ph type="title"/>
          </p:nvPr>
        </p:nvSpPr>
        <p:spPr/>
        <p:txBody>
          <a:bodyPr/>
          <a:lstStyle>
            <a:lvl1pPr>
              <a:defRPr b="1">
                <a:solidFill>
                  <a:schemeClr val="accent6">
                    <a:lumMod val="75000"/>
                  </a:schemeClr>
                </a:solidFill>
              </a:defRPr>
            </a:lvl1pPr>
          </a:lstStyle>
          <a:p>
            <a:r>
              <a:rPr lang="ru-RU" dirty="0"/>
              <a:t>Образец заголовка</a:t>
            </a:r>
          </a:p>
        </p:txBody>
      </p:sp>
      <p:sp>
        <p:nvSpPr>
          <p:cNvPr id="4" name="Дата 3">
            <a:extLst>
              <a:ext uri="{FF2B5EF4-FFF2-40B4-BE49-F238E27FC236}">
                <a16:creationId xmlns:a16="http://schemas.microsoft.com/office/drawing/2014/main" xmlns="" id="{1AECA37A-4894-4A33-9EBE-8B2E35025896}"/>
              </a:ext>
            </a:extLst>
          </p:cNvPr>
          <p:cNvSpPr>
            <a:spLocks noGrp="1"/>
          </p:cNvSpPr>
          <p:nvPr>
            <p:ph type="dt" sz="half" idx="10"/>
          </p:nvPr>
        </p:nvSpPr>
        <p:spPr/>
        <p:txBody>
          <a:bodyPr/>
          <a:lstStyle/>
          <a:p>
            <a:fld id="{A3A83A43-64E5-4616-89E6-626296516E98}" type="datetimeFigureOut">
              <a:rPr lang="ru-RU" smtClean="0"/>
              <a:pPr/>
              <a:t>25.08.2022</a:t>
            </a:fld>
            <a:endParaRPr lang="ru-RU"/>
          </a:p>
        </p:txBody>
      </p:sp>
      <p:sp>
        <p:nvSpPr>
          <p:cNvPr id="5" name="Нижний колонтитул 4">
            <a:extLst>
              <a:ext uri="{FF2B5EF4-FFF2-40B4-BE49-F238E27FC236}">
                <a16:creationId xmlns:a16="http://schemas.microsoft.com/office/drawing/2014/main" xmlns="" id="{0230E9E2-71FB-4D16-B449-EA5254AC7A43}"/>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6FF10A82-3FA8-48BC-A562-4BDCC940C256}"/>
              </a:ext>
            </a:extLst>
          </p:cNvPr>
          <p:cNvSpPr>
            <a:spLocks noGrp="1"/>
          </p:cNvSpPr>
          <p:nvPr>
            <p:ph type="sldNum" sz="quarter" idx="12"/>
          </p:nvPr>
        </p:nvSpPr>
        <p:spPr/>
        <p:txBody>
          <a:bodyPr/>
          <a:lstStyle/>
          <a:p>
            <a:fld id="{1EEB69BD-07F3-416C-B560-DF49FE6E3236}" type="slidenum">
              <a:rPr lang="ru-RU" smtClean="0"/>
              <a:pPr/>
              <a:t>‹#›</a:t>
            </a:fld>
            <a:endParaRPr lang="ru-RU"/>
          </a:p>
        </p:txBody>
      </p:sp>
    </p:spTree>
    <p:extLst>
      <p:ext uri="{BB962C8B-B14F-4D97-AF65-F5344CB8AC3E}">
        <p14:creationId xmlns:p14="http://schemas.microsoft.com/office/powerpoint/2010/main" val="1749495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Заголовок и объект">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xmlns="" id="{BB5F2ED5-BE4C-417D-A9C1-987421DBDD4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32316" y="-1121585"/>
            <a:ext cx="13640596" cy="9090482"/>
          </a:xfrm>
          <a:prstGeom prst="rect">
            <a:avLst/>
          </a:prstGeom>
          <a:effectLst>
            <a:outerShdw blurRad="50800" dist="50800" dir="5400000" algn="ctr" rotWithShape="0">
              <a:srgbClr val="000000"/>
            </a:outerShdw>
          </a:effectLst>
        </p:spPr>
      </p:pic>
      <p:sp>
        <p:nvSpPr>
          <p:cNvPr id="8" name="Прямоугольник 7">
            <a:extLst>
              <a:ext uri="{FF2B5EF4-FFF2-40B4-BE49-F238E27FC236}">
                <a16:creationId xmlns:a16="http://schemas.microsoft.com/office/drawing/2014/main" xmlns="" id="{81134973-9603-4EB5-B737-91F29D4CD883}"/>
              </a:ext>
            </a:extLst>
          </p:cNvPr>
          <p:cNvSpPr/>
          <p:nvPr userDrawn="1"/>
        </p:nvSpPr>
        <p:spPr>
          <a:xfrm>
            <a:off x="563880" y="428043"/>
            <a:ext cx="11155680" cy="5991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a:extLst>
              <a:ext uri="{FF2B5EF4-FFF2-40B4-BE49-F238E27FC236}">
                <a16:creationId xmlns:a16="http://schemas.microsoft.com/office/drawing/2014/main" xmlns="" id="{08AAAB7C-7C1B-4105-BE24-F811EBB4014F}"/>
              </a:ext>
            </a:extLst>
          </p:cNvPr>
          <p:cNvSpPr>
            <a:spLocks noGrp="1"/>
          </p:cNvSpPr>
          <p:nvPr>
            <p:ph type="title"/>
          </p:nvPr>
        </p:nvSpPr>
        <p:spPr/>
        <p:txBody>
          <a:bodyPr/>
          <a:lstStyle>
            <a:lvl1pPr>
              <a:defRPr b="1">
                <a:solidFill>
                  <a:schemeClr val="accent6">
                    <a:lumMod val="75000"/>
                  </a:schemeClr>
                </a:solidFill>
              </a:defRPr>
            </a:lvl1pPr>
          </a:lstStyle>
          <a:p>
            <a:r>
              <a:rPr lang="ru-RU" dirty="0"/>
              <a:t>Образец заголовка</a:t>
            </a:r>
          </a:p>
        </p:txBody>
      </p:sp>
    </p:spTree>
    <p:extLst>
      <p:ext uri="{BB962C8B-B14F-4D97-AF65-F5344CB8AC3E}">
        <p14:creationId xmlns:p14="http://schemas.microsoft.com/office/powerpoint/2010/main" val="2270085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8AAAB7C-7C1B-4105-BE24-F811EBB4014F}"/>
              </a:ext>
            </a:extLst>
          </p:cNvPr>
          <p:cNvSpPr>
            <a:spLocks noGrp="1"/>
          </p:cNvSpPr>
          <p:nvPr>
            <p:ph type="title"/>
          </p:nvPr>
        </p:nvSpPr>
        <p:spPr/>
        <p:txBody>
          <a:bodyPr/>
          <a:lstStyle>
            <a:lvl1pPr>
              <a:defRPr>
                <a:solidFill>
                  <a:schemeClr val="accent6">
                    <a:lumMod val="75000"/>
                  </a:schemeClr>
                </a:solidFill>
              </a:defRPr>
            </a:lvl1pPr>
          </a:lstStyle>
          <a:p>
            <a:r>
              <a:rPr lang="ru-RU"/>
              <a:t>Образец заголовка</a:t>
            </a:r>
          </a:p>
        </p:txBody>
      </p:sp>
      <p:sp>
        <p:nvSpPr>
          <p:cNvPr id="3" name="Объект 2">
            <a:extLst>
              <a:ext uri="{FF2B5EF4-FFF2-40B4-BE49-F238E27FC236}">
                <a16:creationId xmlns:a16="http://schemas.microsoft.com/office/drawing/2014/main" xmlns="" id="{40AEA2C5-E058-48D4-9E80-BE661BC6E6AD}"/>
              </a:ext>
            </a:extLst>
          </p:cNvPr>
          <p:cNvSpPr>
            <a:spLocks noGrp="1"/>
          </p:cNvSpPr>
          <p:nvPr>
            <p:ph idx="1"/>
          </p:nvPr>
        </p:nvSpPr>
        <p:spPr/>
        <p:txBody>
          <a:bodyPr/>
          <a:lstStyle>
            <a:lvl1pPr>
              <a:defRPr>
                <a:solidFill>
                  <a:schemeClr val="accent6">
                    <a:lumMod val="75000"/>
                  </a:schemeClr>
                </a:solidFill>
              </a:defRPr>
            </a:lvl1pPr>
            <a:lvl2pPr>
              <a:defRPr>
                <a:solidFill>
                  <a:schemeClr val="accent6">
                    <a:lumMod val="75000"/>
                  </a:schemeClr>
                </a:solidFill>
              </a:defRPr>
            </a:lvl2pPr>
            <a:lvl3pPr>
              <a:defRPr>
                <a:solidFill>
                  <a:schemeClr val="accent6">
                    <a:lumMod val="75000"/>
                  </a:schemeClr>
                </a:solidFill>
              </a:defRPr>
            </a:lvl3pPr>
            <a:lvl4pPr>
              <a:defRPr>
                <a:solidFill>
                  <a:schemeClr val="accent6">
                    <a:lumMod val="75000"/>
                  </a:schemeClr>
                </a:solidFill>
              </a:defRPr>
            </a:lvl4pPr>
            <a:lvl5pPr>
              <a:defRPr>
                <a:solidFill>
                  <a:schemeClr val="accent6">
                    <a:lumMod val="75000"/>
                  </a:schemeClr>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1AECA37A-4894-4A33-9EBE-8B2E35025896}"/>
              </a:ext>
            </a:extLst>
          </p:cNvPr>
          <p:cNvSpPr>
            <a:spLocks noGrp="1"/>
          </p:cNvSpPr>
          <p:nvPr>
            <p:ph type="dt" sz="half" idx="10"/>
          </p:nvPr>
        </p:nvSpPr>
        <p:spPr/>
        <p:txBody>
          <a:bodyPr/>
          <a:lstStyle>
            <a:lvl1pPr>
              <a:defRPr>
                <a:solidFill>
                  <a:schemeClr val="accent6">
                    <a:lumMod val="75000"/>
                  </a:schemeClr>
                </a:solidFill>
              </a:defRPr>
            </a:lvl1pPr>
          </a:lstStyle>
          <a:p>
            <a:fld id="{A3A83A43-64E5-4616-89E6-626296516E98}" type="datetimeFigureOut">
              <a:rPr lang="ru-RU" smtClean="0"/>
              <a:pPr/>
              <a:t>25.08.2022</a:t>
            </a:fld>
            <a:endParaRPr lang="ru-RU"/>
          </a:p>
        </p:txBody>
      </p:sp>
      <p:sp>
        <p:nvSpPr>
          <p:cNvPr id="5" name="Нижний колонтитул 4">
            <a:extLst>
              <a:ext uri="{FF2B5EF4-FFF2-40B4-BE49-F238E27FC236}">
                <a16:creationId xmlns:a16="http://schemas.microsoft.com/office/drawing/2014/main" xmlns="" id="{0230E9E2-71FB-4D16-B449-EA5254AC7A43}"/>
              </a:ext>
            </a:extLst>
          </p:cNvPr>
          <p:cNvSpPr>
            <a:spLocks noGrp="1"/>
          </p:cNvSpPr>
          <p:nvPr>
            <p:ph type="ftr" sz="quarter" idx="11"/>
          </p:nvPr>
        </p:nvSpPr>
        <p:spPr/>
        <p:txBody>
          <a:bodyPr/>
          <a:lstStyle>
            <a:lvl1pPr>
              <a:defRPr>
                <a:solidFill>
                  <a:schemeClr val="accent6">
                    <a:lumMod val="75000"/>
                  </a:schemeClr>
                </a:solidFill>
              </a:defRPr>
            </a:lvl1pPr>
          </a:lstStyle>
          <a:p>
            <a:endParaRPr lang="ru-RU"/>
          </a:p>
        </p:txBody>
      </p:sp>
      <p:sp>
        <p:nvSpPr>
          <p:cNvPr id="6" name="Номер слайда 5">
            <a:extLst>
              <a:ext uri="{FF2B5EF4-FFF2-40B4-BE49-F238E27FC236}">
                <a16:creationId xmlns:a16="http://schemas.microsoft.com/office/drawing/2014/main" xmlns="" id="{6FF10A82-3FA8-48BC-A562-4BDCC940C256}"/>
              </a:ext>
            </a:extLst>
          </p:cNvPr>
          <p:cNvSpPr>
            <a:spLocks noGrp="1"/>
          </p:cNvSpPr>
          <p:nvPr>
            <p:ph type="sldNum" sz="quarter" idx="12"/>
          </p:nvPr>
        </p:nvSpPr>
        <p:spPr/>
        <p:txBody>
          <a:bodyPr/>
          <a:lstStyle>
            <a:lvl1pPr>
              <a:defRPr>
                <a:solidFill>
                  <a:schemeClr val="accent6">
                    <a:lumMod val="75000"/>
                  </a:schemeClr>
                </a:solidFill>
              </a:defRPr>
            </a:lvl1pPr>
          </a:lstStyle>
          <a:p>
            <a:fld id="{1EEB69BD-07F3-416C-B560-DF49FE6E3236}" type="slidenum">
              <a:rPr lang="ru-RU" smtClean="0"/>
              <a:pPr/>
              <a:t>‹#›</a:t>
            </a:fld>
            <a:endParaRPr lang="ru-RU"/>
          </a:p>
        </p:txBody>
      </p:sp>
    </p:spTree>
    <p:extLst>
      <p:ext uri="{BB962C8B-B14F-4D97-AF65-F5344CB8AC3E}">
        <p14:creationId xmlns:p14="http://schemas.microsoft.com/office/powerpoint/2010/main" val="3147617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FF1F88E-2086-4611-85D9-4CB23A6F268B}"/>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xmlns="" id="{FD7B7E60-49B3-4691-AEB3-7F227B766D2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xmlns="" id="{9DDFE33F-331B-46DE-8A38-616B75DFA87C}"/>
              </a:ext>
            </a:extLst>
          </p:cNvPr>
          <p:cNvSpPr>
            <a:spLocks noGrp="1"/>
          </p:cNvSpPr>
          <p:nvPr>
            <p:ph type="dt" sz="half" idx="10"/>
          </p:nvPr>
        </p:nvSpPr>
        <p:spPr/>
        <p:txBody>
          <a:bodyPr/>
          <a:lstStyle/>
          <a:p>
            <a:fld id="{A3A83A43-64E5-4616-89E6-626296516E98}" type="datetimeFigureOut">
              <a:rPr lang="ru-RU" smtClean="0"/>
              <a:pPr/>
              <a:t>25.08.2022</a:t>
            </a:fld>
            <a:endParaRPr lang="ru-RU"/>
          </a:p>
        </p:txBody>
      </p:sp>
      <p:sp>
        <p:nvSpPr>
          <p:cNvPr id="5" name="Нижний колонтитул 4">
            <a:extLst>
              <a:ext uri="{FF2B5EF4-FFF2-40B4-BE49-F238E27FC236}">
                <a16:creationId xmlns:a16="http://schemas.microsoft.com/office/drawing/2014/main" xmlns="" id="{BFAB354D-4846-42AB-8F0F-B8ECFA8B91BD}"/>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78B68BAD-A1B9-44F7-B591-B004085854C9}"/>
              </a:ext>
            </a:extLst>
          </p:cNvPr>
          <p:cNvSpPr>
            <a:spLocks noGrp="1"/>
          </p:cNvSpPr>
          <p:nvPr>
            <p:ph type="sldNum" sz="quarter" idx="12"/>
          </p:nvPr>
        </p:nvSpPr>
        <p:spPr/>
        <p:txBody>
          <a:bodyPr/>
          <a:lstStyle/>
          <a:p>
            <a:fld id="{1EEB69BD-07F3-416C-B560-DF49FE6E3236}" type="slidenum">
              <a:rPr lang="ru-RU" smtClean="0"/>
              <a:pPr/>
              <a:t>‹#›</a:t>
            </a:fld>
            <a:endParaRPr lang="ru-RU"/>
          </a:p>
        </p:txBody>
      </p:sp>
    </p:spTree>
    <p:extLst>
      <p:ext uri="{BB962C8B-B14F-4D97-AF65-F5344CB8AC3E}">
        <p14:creationId xmlns:p14="http://schemas.microsoft.com/office/powerpoint/2010/main" val="151575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presentation-creation.ru/"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D9566E0-0033-46F9-BC5E-5C4F85B259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xmlns="" id="{384A50A2-8DC8-4C31-9D64-2829F39B4C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A08832DB-D0B2-42FF-9BCC-FE621DFF2A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A83A43-64E5-4616-89E6-626296516E98}" type="datetimeFigureOut">
              <a:rPr lang="ru-RU" smtClean="0"/>
              <a:pPr/>
              <a:t>25.08.2022</a:t>
            </a:fld>
            <a:endParaRPr lang="ru-RU"/>
          </a:p>
        </p:txBody>
      </p:sp>
      <p:sp>
        <p:nvSpPr>
          <p:cNvPr id="5" name="Нижний колонтитул 4">
            <a:extLst>
              <a:ext uri="{FF2B5EF4-FFF2-40B4-BE49-F238E27FC236}">
                <a16:creationId xmlns:a16="http://schemas.microsoft.com/office/drawing/2014/main" xmlns="" id="{31124540-9C7A-4B1E-A37A-7BD8140245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xmlns="" id="{53BBA4B7-063B-4382-A442-6F2753E7C5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EB69BD-07F3-416C-B560-DF49FE6E3236}" type="slidenum">
              <a:rPr lang="ru-RU" smtClean="0"/>
              <a:pPr/>
              <a:t>‹#›</a:t>
            </a:fld>
            <a:endParaRPr lang="ru-RU"/>
          </a:p>
        </p:txBody>
      </p:sp>
      <p:pic>
        <p:nvPicPr>
          <p:cNvPr id="7" name="Рисунок 6">
            <a:hlinkClick r:id="rId19"/>
            <a:extLst>
              <a:ext uri="{FF2B5EF4-FFF2-40B4-BE49-F238E27FC236}">
                <a16:creationId xmlns:a16="http://schemas.microsoft.com/office/drawing/2014/main" xmlns="" id="{81B3EF4A-9246-4691-B53A-237073FC624B}"/>
              </a:ext>
            </a:extLst>
          </p:cNvPr>
          <p:cNvPicPr>
            <a:picLocks noChangeAspect="1"/>
          </p:cNvPicPr>
          <p:nvPr userDrawn="1"/>
        </p:nvPicPr>
        <p:blipFill>
          <a:blip r:embed="rId20" cstate="print">
            <a:extLst>
              <a:ext uri="{28A0092B-C50C-407E-A947-70E740481C1C}">
                <a14:useLocalDpi xmlns:a14="http://schemas.microsoft.com/office/drawing/2010/main"/>
              </a:ext>
            </a:extLst>
          </a:blip>
          <a:stretch>
            <a:fillRect/>
          </a:stretch>
        </p:blipFill>
        <p:spPr>
          <a:xfrm>
            <a:off x="-1194000" y="367393"/>
            <a:ext cx="757762" cy="757762"/>
          </a:xfrm>
          <a:prstGeom prst="rect">
            <a:avLst/>
          </a:prstGeom>
        </p:spPr>
      </p:pic>
    </p:spTree>
    <p:extLst>
      <p:ext uri="{BB962C8B-B14F-4D97-AF65-F5344CB8AC3E}">
        <p14:creationId xmlns:p14="http://schemas.microsoft.com/office/powerpoint/2010/main" val="36864310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6" r:id="rId3"/>
    <p:sldLayoutId id="2147483662" r:id="rId4"/>
    <p:sldLayoutId id="2147483663" r:id="rId5"/>
    <p:sldLayoutId id="2147483664" r:id="rId6"/>
    <p:sldLayoutId id="2147483661" r:id="rId7"/>
    <p:sldLayoutId id="2147483660" r:id="rId8"/>
    <p:sldLayoutId id="2147483651" r:id="rId9"/>
    <p:sldLayoutId id="2147483652" r:id="rId10"/>
    <p:sldLayoutId id="2147483653" r:id="rId11"/>
    <p:sldLayoutId id="2147483654" r:id="rId12"/>
    <p:sldLayoutId id="2147483655" r:id="rId13"/>
    <p:sldLayoutId id="2147483656" r:id="rId14"/>
    <p:sldLayoutId id="2147483657" r:id="rId15"/>
    <p:sldLayoutId id="2147483658" r:id="rId16"/>
    <p:sldLayoutId id="2147483659"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3.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 Id="rId9" Type="http://schemas.openxmlformats.org/officeDocument/2006/relationships/image" Target="../media/image1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 Id="rId5" Type="http://schemas.openxmlformats.org/officeDocument/2006/relationships/image" Target="../media/image26.jpe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13.jpeg"/><Relationship Id="rId7" Type="http://schemas.openxmlformats.org/officeDocument/2006/relationships/image" Target="../media/image31.jpe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 Id="rId9" Type="http://schemas.openxmlformats.org/officeDocument/2006/relationships/image" Target="../media/image33.jpeg"/></Relationships>
</file>

<file path=ppt/slides/_rels/slide24.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5.jpeg"/><Relationship Id="rId7" Type="http://schemas.openxmlformats.org/officeDocument/2006/relationships/image" Target="../media/image38.jpeg"/><Relationship Id="rId2" Type="http://schemas.openxmlformats.org/officeDocument/2006/relationships/image" Target="../media/image34.jpeg"/><Relationship Id="rId1" Type="http://schemas.openxmlformats.org/officeDocument/2006/relationships/slideLayout" Target="../slideLayouts/slideLayout5.xml"/><Relationship Id="rId6" Type="http://schemas.openxmlformats.org/officeDocument/2006/relationships/image" Target="../media/image37.jpeg"/><Relationship Id="rId11" Type="http://schemas.openxmlformats.org/officeDocument/2006/relationships/image" Target="../media/image42.jpeg"/><Relationship Id="rId5" Type="http://schemas.microsoft.com/office/2007/relationships/hdphoto" Target="../media/hdphoto1.wdp"/><Relationship Id="rId10" Type="http://schemas.openxmlformats.org/officeDocument/2006/relationships/image" Target="../media/image41.jpeg"/><Relationship Id="rId4" Type="http://schemas.openxmlformats.org/officeDocument/2006/relationships/image" Target="../media/image36.png"/><Relationship Id="rId9" Type="http://schemas.openxmlformats.org/officeDocument/2006/relationships/image" Target="../media/image40.jpeg"/></Relationships>
</file>

<file path=ppt/slides/_rels/slide2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3.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jpeg"/></Relationships>
</file>

<file path=ppt/slides/_rels/slide26.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3.jpeg"/><Relationship Id="rId2" Type="http://schemas.openxmlformats.org/officeDocument/2006/relationships/image" Target="../media/image48.png"/><Relationship Id="rId1" Type="http://schemas.openxmlformats.org/officeDocument/2006/relationships/slideLayout" Target="../slideLayouts/slideLayout3.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2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4" Type="http://schemas.openxmlformats.org/officeDocument/2006/relationships/image" Target="../media/image58.jpeg"/></Relationships>
</file>

<file path=ppt/slides/_rels/slide2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jpeg"/><Relationship Id="rId4" Type="http://schemas.openxmlformats.org/officeDocument/2006/relationships/image" Target="../media/image6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 Id="rId6" Type="http://schemas.openxmlformats.org/officeDocument/2006/relationships/image" Target="../media/image68.jpeg"/><Relationship Id="rId5" Type="http://schemas.openxmlformats.org/officeDocument/2006/relationships/image" Target="../media/image67.jpeg"/><Relationship Id="rId4" Type="http://schemas.openxmlformats.org/officeDocument/2006/relationships/image" Target="../media/image6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75.jpeg"/><Relationship Id="rId3" Type="http://schemas.openxmlformats.org/officeDocument/2006/relationships/image" Target="../media/image70.jpeg"/><Relationship Id="rId7" Type="http://schemas.openxmlformats.org/officeDocument/2006/relationships/image" Target="../media/image74.jpeg"/><Relationship Id="rId2" Type="http://schemas.openxmlformats.org/officeDocument/2006/relationships/image" Target="../media/image69.png"/><Relationship Id="rId1" Type="http://schemas.openxmlformats.org/officeDocument/2006/relationships/slideLayout" Target="../slideLayouts/slideLayout2.xml"/><Relationship Id="rId6" Type="http://schemas.openxmlformats.org/officeDocument/2006/relationships/image" Target="../media/image73.jpeg"/><Relationship Id="rId5" Type="http://schemas.openxmlformats.org/officeDocument/2006/relationships/image" Target="../media/image72.png"/><Relationship Id="rId10" Type="http://schemas.openxmlformats.org/officeDocument/2006/relationships/image" Target="../media/image77.jpeg"/><Relationship Id="rId4" Type="http://schemas.openxmlformats.org/officeDocument/2006/relationships/image" Target="../media/image71.jpeg"/><Relationship Id="rId9" Type="http://schemas.openxmlformats.org/officeDocument/2006/relationships/image" Target="../media/image76.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5.xml"/><Relationship Id="rId6" Type="http://schemas.openxmlformats.org/officeDocument/2006/relationships/image" Target="../media/image13.svg"/><Relationship Id="rId5" Type="http://schemas.openxmlformats.org/officeDocument/2006/relationships/image" Target="../media/image11.png"/><Relationship Id="rId4" Type="http://schemas.openxmlformats.org/officeDocument/2006/relationships/image" Target="../media/image11.sv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a:extLst>
              <a:ext uri="{FF2B5EF4-FFF2-40B4-BE49-F238E27FC236}">
                <a16:creationId xmlns:a16="http://schemas.microsoft.com/office/drawing/2014/main" xmlns="" id="{16581B3A-18F0-4DBA-A651-8115FAE6EC31}"/>
              </a:ext>
            </a:extLst>
          </p:cNvPr>
          <p:cNvSpPr/>
          <p:nvPr/>
        </p:nvSpPr>
        <p:spPr>
          <a:xfrm>
            <a:off x="-624840" y="2560002"/>
            <a:ext cx="13335000" cy="2387599"/>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a:extLst>
              <a:ext uri="{FF2B5EF4-FFF2-40B4-BE49-F238E27FC236}">
                <a16:creationId xmlns:a16="http://schemas.microsoft.com/office/drawing/2014/main" xmlns="" id="{98DCBB9F-D202-4D10-B96B-7EBFB5D7E471}"/>
              </a:ext>
            </a:extLst>
          </p:cNvPr>
          <p:cNvSpPr>
            <a:spLocks noGrp="1"/>
          </p:cNvSpPr>
          <p:nvPr>
            <p:ph type="ctrTitle"/>
          </p:nvPr>
        </p:nvSpPr>
        <p:spPr>
          <a:xfrm>
            <a:off x="925902" y="172720"/>
            <a:ext cx="10340196" cy="3337243"/>
          </a:xfrm>
        </p:spPr>
        <p:txBody>
          <a:bodyPr>
            <a:normAutofit/>
          </a:bodyPr>
          <a:lstStyle/>
          <a:p>
            <a:r>
              <a:rPr lang="ru-RU" sz="3600" i="1" dirty="0">
                <a:effectLst/>
              </a:rPr>
              <a:t>«Особенности реализации адаптированных дополнительных общеобразовательных программ для детей и подростков с ограниченными возможностями здоровья и инвалидностью»</a:t>
            </a:r>
            <a:endParaRPr lang="ru-RU" sz="3600" dirty="0">
              <a:effectLst/>
            </a:endParaRPr>
          </a:p>
        </p:txBody>
      </p:sp>
      <p:sp>
        <p:nvSpPr>
          <p:cNvPr id="3" name="Подзаголовок 2">
            <a:extLst>
              <a:ext uri="{FF2B5EF4-FFF2-40B4-BE49-F238E27FC236}">
                <a16:creationId xmlns:a16="http://schemas.microsoft.com/office/drawing/2014/main" xmlns="" id="{8D1AD2D5-717B-4BAF-9BD8-3DF20DA969C1}"/>
              </a:ext>
            </a:extLst>
          </p:cNvPr>
          <p:cNvSpPr>
            <a:spLocks noGrp="1"/>
          </p:cNvSpPr>
          <p:nvPr>
            <p:ph type="subTitle" idx="1"/>
          </p:nvPr>
        </p:nvSpPr>
        <p:spPr>
          <a:xfrm>
            <a:off x="5669280" y="3535680"/>
            <a:ext cx="6096000" cy="3322320"/>
          </a:xfrm>
        </p:spPr>
        <p:txBody>
          <a:bodyPr>
            <a:normAutofit/>
          </a:bodyPr>
          <a:lstStyle/>
          <a:p>
            <a:pPr algn="r"/>
            <a:r>
              <a:rPr lang="ru-RU" dirty="0"/>
              <a:t>Составитель </a:t>
            </a:r>
          </a:p>
          <a:p>
            <a:pPr algn="r"/>
            <a:r>
              <a:rPr lang="ru-RU" dirty="0"/>
              <a:t>Заместитель директора по УВР ОГКОУ «Барановская школа-интернат» </a:t>
            </a:r>
          </a:p>
          <a:p>
            <a:pPr algn="r"/>
            <a:r>
              <a:rPr lang="ru-RU" dirty="0"/>
              <a:t>Зубарева Е.М.</a:t>
            </a:r>
          </a:p>
          <a:p>
            <a:pPr algn="r"/>
            <a:endParaRPr lang="ru-RU" dirty="0"/>
          </a:p>
          <a:p>
            <a:pPr algn="r"/>
            <a:endParaRPr lang="ru-RU" dirty="0"/>
          </a:p>
          <a:p>
            <a:pPr algn="r"/>
            <a:r>
              <a:rPr lang="ru-RU" dirty="0"/>
              <a:t>Август 2022 года </a:t>
            </a:r>
          </a:p>
        </p:txBody>
      </p:sp>
      <p:pic>
        <p:nvPicPr>
          <p:cNvPr id="7" name="Рисунок 6" descr="Изображение выглядит как карта&#10;&#10;Автоматически созданное описание">
            <a:extLst>
              <a:ext uri="{FF2B5EF4-FFF2-40B4-BE49-F238E27FC236}">
                <a16:creationId xmlns:a16="http://schemas.microsoft.com/office/drawing/2014/main" xmlns="" id="{383292EC-42DF-4FCB-A667-5499FD76CAB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3521" y="4186079"/>
            <a:ext cx="3322479" cy="3146424"/>
          </a:xfrm>
          <a:prstGeom prst="rect">
            <a:avLst/>
          </a:prstGeom>
        </p:spPr>
      </p:pic>
    </p:spTree>
    <p:extLst>
      <p:ext uri="{BB962C8B-B14F-4D97-AF65-F5344CB8AC3E}">
        <p14:creationId xmlns:p14="http://schemas.microsoft.com/office/powerpoint/2010/main" val="161736685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i="1" dirty="0"/>
              <a:t>Личностными результатами </a:t>
            </a:r>
            <a:r>
              <a:rPr lang="ru-RU" dirty="0">
                <a:solidFill>
                  <a:schemeClr val="accent6"/>
                </a:solidFill>
              </a:rPr>
              <a:t>освоения детьми программы дополнительного образования могут быть</a:t>
            </a:r>
            <a:r>
              <a:rPr lang="ru-RU" dirty="0"/>
              <a:t/>
            </a:r>
            <a:br>
              <a:rPr lang="ru-RU" dirty="0"/>
            </a:br>
            <a:endParaRPr lang="ru-RU" dirty="0"/>
          </a:p>
        </p:txBody>
      </p:sp>
      <p:sp>
        <p:nvSpPr>
          <p:cNvPr id="4" name="Текст 3"/>
          <p:cNvSpPr>
            <a:spLocks noGrp="1"/>
          </p:cNvSpPr>
          <p:nvPr>
            <p:ph type="body" sz="quarter" idx="18"/>
          </p:nvPr>
        </p:nvSpPr>
        <p:spPr>
          <a:xfrm>
            <a:off x="6632812" y="1544714"/>
            <a:ext cx="5307654" cy="4828789"/>
          </a:xfrm>
        </p:spPr>
        <p:txBody>
          <a:bodyPr>
            <a:noAutofit/>
          </a:bodyPr>
          <a:lstStyle/>
          <a:p>
            <a:pPr marL="0" indent="0">
              <a:buNone/>
            </a:pPr>
            <a:r>
              <a:rPr lang="ru-RU" sz="2000" dirty="0" smtClean="0">
                <a:solidFill>
                  <a:schemeClr val="accent6"/>
                </a:solidFill>
              </a:rPr>
              <a:t>- </a:t>
            </a:r>
            <a:r>
              <a:rPr lang="ru-RU" sz="2000" dirty="0">
                <a:solidFill>
                  <a:schemeClr val="accent6"/>
                </a:solidFill>
              </a:rPr>
              <a:t>навыки в изложении своих мыслей, взглядов; </a:t>
            </a:r>
          </a:p>
          <a:p>
            <a:pPr marL="0" indent="0">
              <a:buNone/>
            </a:pPr>
            <a:r>
              <a:rPr lang="ru-RU" sz="2000" dirty="0">
                <a:solidFill>
                  <a:schemeClr val="accent6"/>
                </a:solidFill>
              </a:rPr>
              <a:t>- навыки конструктивного взаимодействия в конфликтных ситуациях, толерантное отношение; </a:t>
            </a:r>
          </a:p>
          <a:p>
            <a:pPr marL="0" indent="0">
              <a:buNone/>
            </a:pPr>
            <a:r>
              <a:rPr lang="ru-RU" sz="2000" dirty="0">
                <a:solidFill>
                  <a:schemeClr val="accent6"/>
                </a:solidFill>
              </a:rPr>
              <a:t>- развитие жизненных, социальных компетенций, таких как: автономность (способность делать выбор и контролировать личную и общественную жизнь); ответственность (способность принимать ответственность за свои действия и их последействия);  </a:t>
            </a:r>
          </a:p>
        </p:txBody>
      </p:sp>
      <p:sp>
        <p:nvSpPr>
          <p:cNvPr id="6" name="Текст 5"/>
          <p:cNvSpPr>
            <a:spLocks noGrp="1"/>
          </p:cNvSpPr>
          <p:nvPr>
            <p:ph type="body" sz="quarter" idx="20"/>
          </p:nvPr>
        </p:nvSpPr>
        <p:spPr>
          <a:xfrm>
            <a:off x="853440" y="1879600"/>
            <a:ext cx="5882640" cy="4612640"/>
          </a:xfrm>
        </p:spPr>
        <p:txBody>
          <a:bodyPr>
            <a:normAutofit/>
          </a:bodyPr>
          <a:lstStyle/>
          <a:p>
            <a:pPr marL="0" indent="0">
              <a:buNone/>
            </a:pPr>
            <a:r>
              <a:rPr lang="ru-RU" dirty="0">
                <a:solidFill>
                  <a:schemeClr val="accent6"/>
                </a:solidFill>
              </a:rPr>
              <a:t>    </a:t>
            </a:r>
            <a:r>
              <a:rPr lang="ru-RU" sz="2000" dirty="0">
                <a:solidFill>
                  <a:schemeClr val="accent6"/>
                </a:solidFill>
              </a:rPr>
              <a:t>адаптация ребенка к условиям детско-взрослой общности; </a:t>
            </a:r>
          </a:p>
          <a:p>
            <a:pPr marL="0" indent="0">
              <a:buNone/>
            </a:pPr>
            <a:r>
              <a:rPr lang="ru-RU" sz="2000" dirty="0">
                <a:solidFill>
                  <a:schemeClr val="accent6"/>
                </a:solidFill>
              </a:rPr>
              <a:t>- удовлетворенность ребенком своей, деятельностью в объединении дополнительного образования, </a:t>
            </a:r>
            <a:r>
              <a:rPr lang="ru-RU" sz="2000" dirty="0" err="1">
                <a:solidFill>
                  <a:schemeClr val="accent6"/>
                </a:solidFill>
              </a:rPr>
              <a:t>самореализовался</a:t>
            </a:r>
            <a:r>
              <a:rPr lang="ru-RU" sz="2000" dirty="0">
                <a:solidFill>
                  <a:schemeClr val="accent6"/>
                </a:solidFill>
              </a:rPr>
              <a:t> ли он; </a:t>
            </a:r>
          </a:p>
          <a:p>
            <a:pPr marL="0" indent="0">
              <a:buNone/>
            </a:pPr>
            <a:r>
              <a:rPr lang="ru-RU" sz="2000" dirty="0">
                <a:solidFill>
                  <a:schemeClr val="accent6"/>
                </a:solidFill>
              </a:rPr>
              <a:t>- повышение творческой активности ребенка, проявление инициативы и любознательности; </a:t>
            </a:r>
          </a:p>
          <a:p>
            <a:pPr marL="0" indent="0">
              <a:buNone/>
            </a:pPr>
            <a:r>
              <a:rPr lang="ru-RU" sz="2000" dirty="0" smtClean="0">
                <a:solidFill>
                  <a:schemeClr val="accent6"/>
                </a:solidFill>
              </a:rPr>
              <a:t>- формирование ценностных ориентаций; </a:t>
            </a:r>
          </a:p>
          <a:p>
            <a:pPr marL="0" indent="0">
              <a:buNone/>
            </a:pPr>
            <a:r>
              <a:rPr lang="ru-RU" sz="2000" dirty="0" smtClean="0">
                <a:solidFill>
                  <a:schemeClr val="accent6"/>
                </a:solidFill>
              </a:rPr>
              <a:t>- формирование мотивов к конструктивному взаимодействию и сотрудничеству со сверстниками и педагогами; </a:t>
            </a:r>
          </a:p>
          <a:p>
            <a:pPr marL="0" indent="0">
              <a:buNone/>
            </a:pPr>
            <a:endParaRPr lang="ru-RU" dirty="0">
              <a:solidFill>
                <a:schemeClr val="accent6"/>
              </a:solidFill>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a:extLst>
              <a:ext uri="{FF2B5EF4-FFF2-40B4-BE49-F238E27FC236}">
                <a16:creationId xmlns:a16="http://schemas.microsoft.com/office/drawing/2014/main" xmlns="" id="{D10AC6B1-8A69-4088-8CEE-F5845C282CEB}"/>
              </a:ext>
            </a:extLst>
          </p:cNvPr>
          <p:cNvSpPr>
            <a:spLocks noGrp="1"/>
          </p:cNvSpPr>
          <p:nvPr>
            <p:ph type="title"/>
          </p:nvPr>
        </p:nvSpPr>
        <p:spPr>
          <a:xfrm>
            <a:off x="0" y="162561"/>
            <a:ext cx="1442720" cy="6695440"/>
          </a:xfrm>
        </p:spPr>
        <p:txBody>
          <a:bodyPr vert="vert270">
            <a:noAutofit/>
          </a:bodyPr>
          <a:lstStyle/>
          <a:p>
            <a:r>
              <a:rPr lang="ru-RU" sz="2800" b="0" dirty="0"/>
              <a:t>При составлении содержания программы для детей </a:t>
            </a:r>
            <a:r>
              <a:rPr lang="ru-RU" sz="2800" b="0" dirty="0" smtClean="0"/>
              <a:t>и подростков с </a:t>
            </a:r>
            <a:r>
              <a:rPr lang="ru-RU" sz="2800" b="0" dirty="0"/>
              <a:t>ОВЗ и инвалидностью необходимо учитывать:</a:t>
            </a:r>
          </a:p>
        </p:txBody>
      </p:sp>
      <p:sp>
        <p:nvSpPr>
          <p:cNvPr id="9" name="Прямоугольник 8">
            <a:extLst>
              <a:ext uri="{FF2B5EF4-FFF2-40B4-BE49-F238E27FC236}">
                <a16:creationId xmlns:a16="http://schemas.microsoft.com/office/drawing/2014/main" xmlns="" id="{80B517EF-BB7C-4BA5-96CC-143D6AF0FE26}"/>
              </a:ext>
            </a:extLst>
          </p:cNvPr>
          <p:cNvSpPr/>
          <p:nvPr/>
        </p:nvSpPr>
        <p:spPr>
          <a:xfrm>
            <a:off x="1838960" y="680720"/>
            <a:ext cx="2438400" cy="2733040"/>
          </a:xfrm>
          <a:prstGeom prst="rect">
            <a:avLst/>
          </a:prstGeom>
          <a:solidFill>
            <a:srgbClr val="FFDFD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b="1" dirty="0">
                <a:solidFill>
                  <a:schemeClr val="accent6">
                    <a:lumMod val="75000"/>
                  </a:schemeClr>
                </a:solidFill>
                <a:latin typeface="Times New Roman" pitchFamily="18" charset="0"/>
                <a:ea typeface="Calibri" pitchFamily="34" charset="0"/>
                <a:cs typeface="Times New Roman" pitchFamily="18" charset="0"/>
              </a:rPr>
              <a:t>возможность профессионального ориентирования в выбранной сфере творческой деятельности</a:t>
            </a:r>
            <a:endParaRPr lang="ru-RU" sz="2400" b="1" dirty="0">
              <a:solidFill>
                <a:schemeClr val="accent6">
                  <a:lumMod val="75000"/>
                </a:schemeClr>
              </a:solidFill>
              <a:latin typeface="Arial" pitchFamily="34" charset="0"/>
              <a:cs typeface="Arial" pitchFamily="34" charset="0"/>
            </a:endParaRPr>
          </a:p>
          <a:p>
            <a:pPr algn="ctr"/>
            <a:endParaRPr lang="ru-RU" dirty="0"/>
          </a:p>
        </p:txBody>
      </p:sp>
      <p:sp>
        <p:nvSpPr>
          <p:cNvPr id="10" name="Прямоугольник 9">
            <a:extLst>
              <a:ext uri="{FF2B5EF4-FFF2-40B4-BE49-F238E27FC236}">
                <a16:creationId xmlns:a16="http://schemas.microsoft.com/office/drawing/2014/main" xmlns="" id="{E18A9234-58A2-4531-879F-053830F044BD}"/>
              </a:ext>
            </a:extLst>
          </p:cNvPr>
          <p:cNvSpPr/>
          <p:nvPr/>
        </p:nvSpPr>
        <p:spPr>
          <a:xfrm>
            <a:off x="4632960" y="629920"/>
            <a:ext cx="2367280" cy="3251200"/>
          </a:xfrm>
          <a:prstGeom prst="rect">
            <a:avLst/>
          </a:prstGeom>
          <a:solidFill>
            <a:srgbClr val="FFE2C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ru-RU" b="1" dirty="0">
                <a:solidFill>
                  <a:schemeClr val="accent6">
                    <a:lumMod val="75000"/>
                  </a:schemeClr>
                </a:solidFill>
                <a:latin typeface="Times New Roman" pitchFamily="18" charset="0"/>
                <a:ea typeface="Calibri" pitchFamily="34" charset="0"/>
                <a:cs typeface="Times New Roman" pitchFamily="18" charset="0"/>
              </a:rPr>
              <a:t>возможность создания и </a:t>
            </a:r>
            <a:r>
              <a:rPr lang="ru-RU" b="1" dirty="0" err="1">
                <a:solidFill>
                  <a:schemeClr val="accent6">
                    <a:lumMod val="75000"/>
                  </a:schemeClr>
                </a:solidFill>
                <a:latin typeface="Times New Roman" pitchFamily="18" charset="0"/>
                <a:ea typeface="Calibri" pitchFamily="34" charset="0"/>
                <a:cs typeface="Times New Roman" pitchFamily="18" charset="0"/>
              </a:rPr>
              <a:t>пролонгирования</a:t>
            </a:r>
            <a:r>
              <a:rPr lang="ru-RU" b="1" dirty="0">
                <a:solidFill>
                  <a:schemeClr val="accent6">
                    <a:lumMod val="75000"/>
                  </a:schemeClr>
                </a:solidFill>
                <a:latin typeface="Times New Roman" pitchFamily="18" charset="0"/>
                <a:ea typeface="Calibri" pitchFamily="34" charset="0"/>
                <a:cs typeface="Times New Roman" pitchFamily="18" charset="0"/>
              </a:rPr>
              <a:t> коммуникативных ситуаций внутри детского коллектива, способствующих развитию межличностных отношений</a:t>
            </a:r>
            <a:endParaRPr lang="ru-RU" sz="2400" b="1" dirty="0">
              <a:solidFill>
                <a:schemeClr val="accent6">
                  <a:lumMod val="75000"/>
                </a:schemeClr>
              </a:solidFill>
              <a:latin typeface="Arial" pitchFamily="34" charset="0"/>
              <a:cs typeface="Arial" pitchFamily="34" charset="0"/>
            </a:endParaRPr>
          </a:p>
          <a:p>
            <a:pPr algn="ctr"/>
            <a:endParaRPr lang="ru-RU" dirty="0"/>
          </a:p>
        </p:txBody>
      </p:sp>
      <p:sp>
        <p:nvSpPr>
          <p:cNvPr id="11" name="Прямоугольник 10">
            <a:extLst>
              <a:ext uri="{FF2B5EF4-FFF2-40B4-BE49-F238E27FC236}">
                <a16:creationId xmlns:a16="http://schemas.microsoft.com/office/drawing/2014/main" xmlns="" id="{01B13991-7F9D-42B2-A084-7D4608224B78}"/>
              </a:ext>
            </a:extLst>
          </p:cNvPr>
          <p:cNvSpPr/>
          <p:nvPr/>
        </p:nvSpPr>
        <p:spPr>
          <a:xfrm>
            <a:off x="7142480" y="599440"/>
            <a:ext cx="2682240" cy="3474720"/>
          </a:xfrm>
          <a:prstGeom prst="rect">
            <a:avLst/>
          </a:prstGeom>
          <a:solidFill>
            <a:srgbClr val="FFDCD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b="1" dirty="0">
                <a:solidFill>
                  <a:schemeClr val="accent6">
                    <a:lumMod val="75000"/>
                  </a:schemeClr>
                </a:solidFill>
                <a:latin typeface="Times New Roman" pitchFamily="18" charset="0"/>
                <a:ea typeface="Calibri" pitchFamily="34" charset="0"/>
                <a:cs typeface="Times New Roman" pitchFamily="18" charset="0"/>
              </a:rPr>
              <a:t>наличие в структуре программы коррекционно-развивающего компонента, способствующего преодолению ведущих нарушений развития через организацию ведущего вида деятельности по программе</a:t>
            </a:r>
            <a:endParaRPr lang="ru-RU" sz="2400" b="1" dirty="0">
              <a:solidFill>
                <a:schemeClr val="accent6">
                  <a:lumMod val="75000"/>
                </a:schemeClr>
              </a:solidFill>
              <a:latin typeface="Arial" pitchFamily="34" charset="0"/>
              <a:cs typeface="Arial" pitchFamily="34" charset="0"/>
            </a:endParaRPr>
          </a:p>
          <a:p>
            <a:pPr algn="ctr"/>
            <a:endParaRPr lang="ru-RU" dirty="0"/>
          </a:p>
        </p:txBody>
      </p:sp>
      <p:sp>
        <p:nvSpPr>
          <p:cNvPr id="12" name="Прямоугольник 11">
            <a:extLst>
              <a:ext uri="{FF2B5EF4-FFF2-40B4-BE49-F238E27FC236}">
                <a16:creationId xmlns:a16="http://schemas.microsoft.com/office/drawing/2014/main" xmlns="" id="{0C34F837-F7FC-4B5D-8DB6-49D8A22B4923}"/>
              </a:ext>
            </a:extLst>
          </p:cNvPr>
          <p:cNvSpPr/>
          <p:nvPr/>
        </p:nvSpPr>
        <p:spPr>
          <a:xfrm>
            <a:off x="9992360" y="528320"/>
            <a:ext cx="2199640" cy="3444240"/>
          </a:xfrm>
          <a:prstGeom prst="rect">
            <a:avLst/>
          </a:prstGeom>
          <a:solidFill>
            <a:srgbClr val="FCD8F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b="1" dirty="0">
                <a:solidFill>
                  <a:schemeClr val="accent6">
                    <a:lumMod val="75000"/>
                  </a:schemeClr>
                </a:solidFill>
                <a:latin typeface="Times New Roman" pitchFamily="18" charset="0"/>
                <a:ea typeface="Calibri" pitchFamily="34" charset="0"/>
                <a:cs typeface="Times New Roman" pitchFamily="18" charset="0"/>
              </a:rPr>
              <a:t>создание условий для двусторонней социальной адаптации учащихся </a:t>
            </a:r>
            <a:r>
              <a:rPr lang="ru-RU" b="1" dirty="0" smtClean="0">
                <a:solidFill>
                  <a:schemeClr val="accent6">
                    <a:lumMod val="75000"/>
                  </a:schemeClr>
                </a:solidFill>
                <a:latin typeface="Times New Roman" pitchFamily="18" charset="0"/>
                <a:ea typeface="Calibri" pitchFamily="34" charset="0"/>
                <a:cs typeface="Times New Roman" pitchFamily="18" charset="0"/>
              </a:rPr>
              <a:t>с </a:t>
            </a:r>
            <a:r>
              <a:rPr lang="ru-RU" b="1" dirty="0">
                <a:solidFill>
                  <a:schemeClr val="accent6">
                    <a:lumMod val="75000"/>
                  </a:schemeClr>
                </a:solidFill>
                <a:latin typeface="Times New Roman" pitchFamily="18" charset="0"/>
                <a:ea typeface="Calibri" pitchFamily="34" charset="0"/>
                <a:cs typeface="Times New Roman" pitchFamily="18" charset="0"/>
              </a:rPr>
              <a:t>ОВЗ через реализацию воспитательного компонента программы</a:t>
            </a:r>
            <a:endParaRPr lang="ru-RU" sz="2400" b="1" dirty="0">
              <a:solidFill>
                <a:schemeClr val="accent6">
                  <a:lumMod val="75000"/>
                </a:schemeClr>
              </a:solidFill>
              <a:latin typeface="Arial" pitchFamily="34" charset="0"/>
              <a:cs typeface="Arial" pitchFamily="34" charset="0"/>
            </a:endParaRPr>
          </a:p>
          <a:p>
            <a:pPr algn="ctr"/>
            <a:endParaRPr lang="ru-RU" dirty="0"/>
          </a:p>
        </p:txBody>
      </p:sp>
      <p:sp>
        <p:nvSpPr>
          <p:cNvPr id="17" name="Текст 8">
            <a:extLst>
              <a:ext uri="{FF2B5EF4-FFF2-40B4-BE49-F238E27FC236}">
                <a16:creationId xmlns:a16="http://schemas.microsoft.com/office/drawing/2014/main" xmlns="" id="{707AA751-F496-4882-AF1D-0D51AC610F3F}"/>
              </a:ext>
            </a:extLst>
          </p:cNvPr>
          <p:cNvSpPr txBox="1">
            <a:spLocks/>
          </p:cNvSpPr>
          <p:nvPr/>
        </p:nvSpPr>
        <p:spPr>
          <a:xfrm>
            <a:off x="1072716" y="3717398"/>
            <a:ext cx="1674728" cy="103632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ru-RU" sz="1800" dirty="0"/>
          </a:p>
        </p:txBody>
      </p:sp>
      <p:sp>
        <p:nvSpPr>
          <p:cNvPr id="18" name="Текст 8">
            <a:extLst>
              <a:ext uri="{FF2B5EF4-FFF2-40B4-BE49-F238E27FC236}">
                <a16:creationId xmlns:a16="http://schemas.microsoft.com/office/drawing/2014/main" xmlns="" id="{083749CC-93F5-4955-BF45-E584D5C52668}"/>
              </a:ext>
            </a:extLst>
          </p:cNvPr>
          <p:cNvSpPr txBox="1">
            <a:spLocks/>
          </p:cNvSpPr>
          <p:nvPr/>
        </p:nvSpPr>
        <p:spPr>
          <a:xfrm>
            <a:off x="3927677" y="3676758"/>
            <a:ext cx="1674728" cy="103632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ru-RU" sz="1800" dirty="0"/>
          </a:p>
        </p:txBody>
      </p:sp>
      <p:sp>
        <p:nvSpPr>
          <p:cNvPr id="19" name="Текст 8">
            <a:extLst>
              <a:ext uri="{FF2B5EF4-FFF2-40B4-BE49-F238E27FC236}">
                <a16:creationId xmlns:a16="http://schemas.microsoft.com/office/drawing/2014/main" xmlns="" id="{2B86BA69-2C13-4E70-9596-3BA43E5D36DA}"/>
              </a:ext>
            </a:extLst>
          </p:cNvPr>
          <p:cNvSpPr txBox="1">
            <a:spLocks/>
          </p:cNvSpPr>
          <p:nvPr/>
        </p:nvSpPr>
        <p:spPr>
          <a:xfrm>
            <a:off x="6711518" y="3636118"/>
            <a:ext cx="1674728" cy="103632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ru-RU" sz="1800" dirty="0"/>
          </a:p>
        </p:txBody>
      </p:sp>
      <p:sp>
        <p:nvSpPr>
          <p:cNvPr id="20" name="Текст 8">
            <a:extLst>
              <a:ext uri="{FF2B5EF4-FFF2-40B4-BE49-F238E27FC236}">
                <a16:creationId xmlns:a16="http://schemas.microsoft.com/office/drawing/2014/main" xmlns="" id="{C188B9E2-8ADD-4066-B054-C1910A915695}"/>
              </a:ext>
            </a:extLst>
          </p:cNvPr>
          <p:cNvSpPr txBox="1">
            <a:spLocks/>
          </p:cNvSpPr>
          <p:nvPr/>
        </p:nvSpPr>
        <p:spPr>
          <a:xfrm>
            <a:off x="9571556" y="3798808"/>
            <a:ext cx="1674728" cy="103632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ru-RU" sz="1800" dirty="0"/>
          </a:p>
        </p:txBody>
      </p:sp>
      <p:sp>
        <p:nvSpPr>
          <p:cNvPr id="38" name="Прямоугольник 37">
            <a:extLst>
              <a:ext uri="{FF2B5EF4-FFF2-40B4-BE49-F238E27FC236}">
                <a16:creationId xmlns:a16="http://schemas.microsoft.com/office/drawing/2014/main" xmlns="" id="{80B517EF-BB7C-4BA5-96CC-143D6AF0FE26}"/>
              </a:ext>
            </a:extLst>
          </p:cNvPr>
          <p:cNvSpPr/>
          <p:nvPr/>
        </p:nvSpPr>
        <p:spPr>
          <a:xfrm>
            <a:off x="1666240" y="3535680"/>
            <a:ext cx="2743200" cy="3525520"/>
          </a:xfrm>
          <a:prstGeom prst="rect">
            <a:avLst/>
          </a:prstGeom>
          <a:solidFill>
            <a:srgbClr val="FFDFD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accent6">
                    <a:lumMod val="75000"/>
                  </a:schemeClr>
                </a:solidFill>
              </a:rPr>
              <a:t>построение содержания программы  и учебно-тематического планирования в логике от простого к сложному, с обязательным наличием систематического повтора и закрепления изучаемого материала </a:t>
            </a:r>
            <a:endParaRPr lang="ru-RU" dirty="0"/>
          </a:p>
        </p:txBody>
      </p:sp>
      <p:sp>
        <p:nvSpPr>
          <p:cNvPr id="40" name="Прямоугольник 39">
            <a:extLst>
              <a:ext uri="{FF2B5EF4-FFF2-40B4-BE49-F238E27FC236}">
                <a16:creationId xmlns:a16="http://schemas.microsoft.com/office/drawing/2014/main" xmlns="" id="{E18A9234-58A2-4531-879F-053830F044BD}"/>
              </a:ext>
            </a:extLst>
          </p:cNvPr>
          <p:cNvSpPr/>
          <p:nvPr/>
        </p:nvSpPr>
        <p:spPr>
          <a:xfrm>
            <a:off x="4683760" y="4277360"/>
            <a:ext cx="4318000" cy="1950720"/>
          </a:xfrm>
          <a:prstGeom prst="rect">
            <a:avLst/>
          </a:prstGeom>
          <a:solidFill>
            <a:srgbClr val="FFE2C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ru-RU" b="1" dirty="0">
                <a:solidFill>
                  <a:schemeClr val="accent6">
                    <a:lumMod val="75000"/>
                  </a:schemeClr>
                </a:solidFill>
              </a:rPr>
              <a:t>сокращение объема программы за счет второстепенного и теоретического материала,  увеличение объемов практической деятельности тесно связанной  жизнью</a:t>
            </a:r>
            <a:endParaRPr lang="ru-RU" dirty="0"/>
          </a:p>
        </p:txBody>
      </p:sp>
      <p:sp>
        <p:nvSpPr>
          <p:cNvPr id="43" name="Прямоугольник 42">
            <a:extLst>
              <a:ext uri="{FF2B5EF4-FFF2-40B4-BE49-F238E27FC236}">
                <a16:creationId xmlns:a16="http://schemas.microsoft.com/office/drawing/2014/main" xmlns="" id="{01B13991-7F9D-42B2-A084-7D4608224B78}"/>
              </a:ext>
            </a:extLst>
          </p:cNvPr>
          <p:cNvSpPr/>
          <p:nvPr/>
        </p:nvSpPr>
        <p:spPr>
          <a:xfrm>
            <a:off x="9093200" y="4297680"/>
            <a:ext cx="3098800" cy="1239520"/>
          </a:xfrm>
          <a:prstGeom prst="rect">
            <a:avLst/>
          </a:prstGeom>
          <a:solidFill>
            <a:srgbClr val="FFDCD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accent6">
                    <a:lumMod val="75000"/>
                  </a:schemeClr>
                </a:solidFill>
              </a:rPr>
              <a:t>увеличение времени для освоения базовых знаний и умений по программе</a:t>
            </a:r>
          </a:p>
          <a:p>
            <a:pPr algn="ctr"/>
            <a:endParaRPr lang="ru-RU" dirty="0"/>
          </a:p>
        </p:txBody>
      </p:sp>
    </p:spTree>
    <p:extLst>
      <p:ext uri="{BB962C8B-B14F-4D97-AF65-F5344CB8AC3E}">
        <p14:creationId xmlns:p14="http://schemas.microsoft.com/office/powerpoint/2010/main" val="292177351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E7163A59-C96B-4911-8F26-4DA1EF463A4D}"/>
              </a:ext>
            </a:extLst>
          </p:cNvPr>
          <p:cNvSpPr>
            <a:spLocks noGrp="1"/>
          </p:cNvSpPr>
          <p:nvPr>
            <p:ph type="title"/>
          </p:nvPr>
        </p:nvSpPr>
        <p:spPr>
          <a:solidFill>
            <a:schemeClr val="accent2">
              <a:lumMod val="40000"/>
              <a:lumOff val="60000"/>
            </a:schemeClr>
          </a:solidFill>
        </p:spPr>
        <p:txBody>
          <a:bodyPr>
            <a:noAutofit/>
          </a:bodyPr>
          <a:lstStyle/>
          <a:p>
            <a:r>
              <a:rPr lang="ru-RU" sz="3200" dirty="0"/>
              <a:t>Требования к условиям реализации адаптированных дополнительных общеобразовательных программ</a:t>
            </a:r>
          </a:p>
        </p:txBody>
      </p:sp>
      <p:sp>
        <p:nvSpPr>
          <p:cNvPr id="3" name="Объект 2">
            <a:extLst>
              <a:ext uri="{FF2B5EF4-FFF2-40B4-BE49-F238E27FC236}">
                <a16:creationId xmlns:a16="http://schemas.microsoft.com/office/drawing/2014/main" xmlns="" id="{592B7FE9-7CEC-44BD-93D8-5626C887104A}"/>
              </a:ext>
            </a:extLst>
          </p:cNvPr>
          <p:cNvSpPr>
            <a:spLocks noGrp="1"/>
          </p:cNvSpPr>
          <p:nvPr>
            <p:ph idx="1"/>
          </p:nvPr>
        </p:nvSpPr>
        <p:spPr>
          <a:xfrm>
            <a:off x="596900" y="1825624"/>
            <a:ext cx="11226800" cy="4816475"/>
          </a:xfrm>
        </p:spPr>
        <p:txBody>
          <a:bodyPr>
            <a:normAutofit/>
          </a:bodyPr>
          <a:lstStyle/>
          <a:p>
            <a:r>
              <a:rPr lang="ru-RU" sz="2400" i="1" dirty="0"/>
              <a:t>Программно-методическое обеспечение образовательной деятельности </a:t>
            </a:r>
            <a:r>
              <a:rPr lang="ru-RU" sz="3200" dirty="0">
                <a:latin typeface="+mj-lt"/>
              </a:rPr>
              <a:t> </a:t>
            </a:r>
          </a:p>
          <a:p>
            <a:pPr marL="0" indent="0">
              <a:buNone/>
            </a:pPr>
            <a:r>
              <a:rPr lang="ru-RU" sz="2400" dirty="0"/>
              <a:t>одно из основных условий реализации адаптированной дополнительной общеобразовательной </a:t>
            </a:r>
            <a:r>
              <a:rPr lang="ru-RU" sz="2400" dirty="0" smtClean="0"/>
              <a:t>программы, оно ориентировано </a:t>
            </a:r>
            <a:r>
              <a:rPr lang="ru-RU" sz="2400" dirty="0"/>
              <a:t>на возможность постоянного и устойчивого доступа для всех участников образовательных отношений к любой информации, связанной с реализацией АДОП, планируемыми в ней результатами, в целом — организацией образовательной деятельности и условиями осуществления. В рамках реализации АДОП образовательная организация должна быть обеспечена удовлетворяющими особым образовательным потребностям детей с ОВЗ специальным оборудованием и пособиями, в том числе электронными пособиями, учебно-методической литературой и материалами; педагоги должны иметь доступ к печатным и электронным образовательным ресурсам (ЭОР), в том числе к электронным образовательным ресурсам, предназначенным для детей с ОВЗ.</a:t>
            </a:r>
          </a:p>
          <a:p>
            <a:endParaRPr lang="ru-RU" dirty="0"/>
          </a:p>
          <a:p>
            <a:pPr marL="0" indent="0">
              <a:buNone/>
            </a:pPr>
            <a:endParaRPr lang="ru-RU" dirty="0"/>
          </a:p>
          <a:p>
            <a:endParaRPr lang="ru-RU" dirty="0"/>
          </a:p>
        </p:txBody>
      </p:sp>
    </p:spTree>
    <p:extLst>
      <p:ext uri="{BB962C8B-B14F-4D97-AF65-F5344CB8AC3E}">
        <p14:creationId xmlns:p14="http://schemas.microsoft.com/office/powerpoint/2010/main" val="36951246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FA3CEC45-518C-4080-ABB0-EBC75BE67AFC}"/>
              </a:ext>
            </a:extLst>
          </p:cNvPr>
          <p:cNvSpPr>
            <a:spLocks noGrp="1"/>
          </p:cNvSpPr>
          <p:nvPr>
            <p:ph type="title"/>
          </p:nvPr>
        </p:nvSpPr>
        <p:spPr>
          <a:xfrm>
            <a:off x="878195" y="471794"/>
            <a:ext cx="11455400" cy="5410201"/>
          </a:xfrm>
        </p:spPr>
        <p:txBody>
          <a:bodyPr>
            <a:noAutofit/>
          </a:bodyPr>
          <a:lstStyle/>
          <a:p>
            <a:r>
              <a:rPr lang="ru-RU" sz="2400" b="0" i="1" dirty="0" smtClean="0"/>
              <a:t>- </a:t>
            </a:r>
            <a:r>
              <a:rPr lang="ru-RU" sz="2400" b="0" i="1" dirty="0"/>
              <a:t>применение адекватных возможностям и потребностям обучающихся современных технологий, методов, приемов, форм организации учебной работы при разработке и реализации АДОП, а также адаптация содержания учебного материала,</a:t>
            </a:r>
            <a:br>
              <a:rPr lang="ru-RU" sz="2400" b="0" i="1" dirty="0"/>
            </a:br>
            <a:r>
              <a:rPr lang="ru-RU" sz="2400" b="0" i="1" dirty="0"/>
              <a:t> - Организация взаимодействия всех участников образовательных отношений </a:t>
            </a:r>
            <a:r>
              <a:rPr lang="ru-RU" sz="2400" b="0" dirty="0"/>
              <a:t>в образовательной организации, а также взаимодействия с «внешними» организациями, отвечающими за создание специальных образовательных условий для всех групп обучающихся с особыми образовательными потребностями</a:t>
            </a:r>
            <a:br>
              <a:rPr lang="ru-RU" sz="2400" b="0" dirty="0"/>
            </a:br>
            <a:r>
              <a:rPr lang="ru-RU" sz="2400" b="0" dirty="0"/>
              <a:t/>
            </a:r>
            <a:br>
              <a:rPr lang="ru-RU" sz="2400" b="0" dirty="0"/>
            </a:br>
            <a:r>
              <a:rPr lang="ru-RU" sz="2400" b="0" dirty="0"/>
              <a:t>-Непосредственно в рамках образовательной деятельности должна быть создана атмосфера эмоционального комфорта, должно осуществляться формирование взаимоотношений в духе сотрудничества и принятия особенностей каждого, формирование у детей позитивной, социально направленной учебной мотивации.</a:t>
            </a:r>
            <a:br>
              <a:rPr lang="ru-RU" sz="2400" b="0" dirty="0"/>
            </a:br>
            <a:endParaRPr lang="ru-RU" sz="2400" b="0" dirty="0"/>
          </a:p>
        </p:txBody>
      </p:sp>
    </p:spTree>
    <p:extLst>
      <p:ext uri="{BB962C8B-B14F-4D97-AF65-F5344CB8AC3E}">
        <p14:creationId xmlns:p14="http://schemas.microsoft.com/office/powerpoint/2010/main" val="38827345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6733B48A-89A3-402A-BFDC-C4EE39CF3AB2}"/>
              </a:ext>
            </a:extLst>
          </p:cNvPr>
          <p:cNvSpPr>
            <a:spLocks noGrp="1"/>
          </p:cNvSpPr>
          <p:nvPr>
            <p:ph type="title"/>
          </p:nvPr>
        </p:nvSpPr>
        <p:spPr/>
        <p:txBody>
          <a:bodyPr/>
          <a:lstStyle/>
          <a:p>
            <a:endParaRPr lang="ru-RU" dirty="0"/>
          </a:p>
        </p:txBody>
      </p:sp>
      <p:sp>
        <p:nvSpPr>
          <p:cNvPr id="3" name="Объект 2">
            <a:extLst>
              <a:ext uri="{FF2B5EF4-FFF2-40B4-BE49-F238E27FC236}">
                <a16:creationId xmlns:a16="http://schemas.microsoft.com/office/drawing/2014/main" xmlns="" id="{DC9712A5-1CE2-46A4-992D-86951E0CAA04}"/>
              </a:ext>
            </a:extLst>
          </p:cNvPr>
          <p:cNvSpPr>
            <a:spLocks noGrp="1"/>
          </p:cNvSpPr>
          <p:nvPr>
            <p:ph idx="1"/>
          </p:nvPr>
        </p:nvSpPr>
        <p:spPr/>
        <p:txBody>
          <a:bodyPr numCol="1">
            <a:normAutofit lnSpcReduction="10000"/>
          </a:bodyPr>
          <a:lstStyle/>
          <a:p>
            <a:pPr marL="0" indent="0">
              <a:buNone/>
            </a:pPr>
            <a:r>
              <a:rPr lang="ru-RU" dirty="0">
                <a:latin typeface="+mj-lt"/>
              </a:rPr>
              <a:t>- Для воспитания и развития ребенка с особыми образовательными потребностями важна детско-взрослая общность, в которой существует равновесное соотношение связей и отношений, что способствует проявлению в общности индивидуальных интересов, ценностей и смыслов участников, а также формированию единого ценностно-смыслового пространства.</a:t>
            </a:r>
          </a:p>
          <a:p>
            <a:pPr marL="0" indent="0">
              <a:buNone/>
            </a:pPr>
            <a:r>
              <a:rPr lang="ru-RU" dirty="0">
                <a:latin typeface="+mj-lt"/>
              </a:rPr>
              <a:t/>
            </a:r>
            <a:br>
              <a:rPr lang="ru-RU" dirty="0">
                <a:latin typeface="+mj-lt"/>
              </a:rPr>
            </a:br>
            <a:r>
              <a:rPr lang="ru-RU" dirty="0">
                <a:latin typeface="+mj-lt"/>
              </a:rPr>
              <a:t>-</a:t>
            </a:r>
            <a:r>
              <a:rPr lang="ru-RU" i="1" dirty="0">
                <a:latin typeface="+mj-lt"/>
              </a:rPr>
              <a:t> Материально-техническое обеспечение дополнительного образования </a:t>
            </a:r>
            <a:r>
              <a:rPr lang="ru-RU" dirty="0">
                <a:latin typeface="+mj-lt"/>
              </a:rPr>
              <a:t>детей с ОВЗ должно отвечать не только общим, но и их особым образовательным потребностям.</a:t>
            </a:r>
            <a:br>
              <a:rPr lang="ru-RU" dirty="0">
                <a:latin typeface="+mj-lt"/>
              </a:rPr>
            </a:br>
            <a:endParaRPr lang="ru-RU" dirty="0">
              <a:latin typeface="+mj-lt"/>
            </a:endParaRPr>
          </a:p>
        </p:txBody>
      </p:sp>
    </p:spTree>
    <p:extLst>
      <p:ext uri="{BB962C8B-B14F-4D97-AF65-F5344CB8AC3E}">
        <p14:creationId xmlns:p14="http://schemas.microsoft.com/office/powerpoint/2010/main" val="17230450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600" dirty="0"/>
              <a:t>Адаптация дополнительных общеобразовательных программ с учетом особых образовательных потребностей детей с ОВЗ</a:t>
            </a:r>
            <a:r>
              <a:rPr lang="ru-RU" dirty="0"/>
              <a:t/>
            </a:r>
            <a:br>
              <a:rPr lang="ru-RU" dirty="0"/>
            </a:br>
            <a:endParaRPr lang="ru-RU" dirty="0"/>
          </a:p>
        </p:txBody>
      </p:sp>
      <p:sp>
        <p:nvSpPr>
          <p:cNvPr id="3" name="Объект 2"/>
          <p:cNvSpPr>
            <a:spLocks noGrp="1"/>
          </p:cNvSpPr>
          <p:nvPr>
            <p:ph idx="1"/>
          </p:nvPr>
        </p:nvSpPr>
        <p:spPr>
          <a:xfrm>
            <a:off x="464024" y="1514900"/>
            <a:ext cx="10889776" cy="4913195"/>
          </a:xfrm>
        </p:spPr>
        <p:txBody>
          <a:bodyPr>
            <a:normAutofit fontScale="92500" lnSpcReduction="20000"/>
          </a:bodyPr>
          <a:lstStyle/>
          <a:p>
            <a:r>
              <a:rPr lang="ru-RU" dirty="0"/>
              <a:t>1. Своевременное выявление трудностей у детей с ОВЗ. </a:t>
            </a:r>
          </a:p>
          <a:p>
            <a:r>
              <a:rPr lang="ru-RU" dirty="0"/>
              <a:t>2. Определение особенностей организации образовательной деятельности в соответствии с индивидуальными особенностями каждого ребёнка, структурой нарушения развития и степенью его выраженности. </a:t>
            </a:r>
          </a:p>
          <a:p>
            <a:r>
              <a:rPr lang="ru-RU" dirty="0"/>
              <a:t>3. Создание условий, способствующих освоению детьми с ОВЗ дополнительной общеобразовательной </a:t>
            </a:r>
            <a:r>
              <a:rPr lang="ru-RU" dirty="0" smtClean="0"/>
              <a:t>программы</a:t>
            </a:r>
          </a:p>
          <a:p>
            <a:r>
              <a:rPr lang="ru-RU" dirty="0" smtClean="0"/>
              <a:t>4. Реализация системы мероприятий по социальной адаптации детей с ОВЗ (обеспечение участия всех детей с ОВЗ, независимо от степени выраженности нарушений развития, вместе с нормально развивающимися детьми в воспитательных, культурно-развлекательных мероприятиях, конкурсах, выступлениях, концертах, фестивалях и т.п.); </a:t>
            </a:r>
          </a:p>
          <a:p>
            <a:r>
              <a:rPr lang="ru-RU" dirty="0" smtClean="0"/>
              <a:t>5. Оказание консультативной и методической помощи родителям (законным представителям) детей с ОВЗ по вопросам развития и обучения ребенка, вопросам правового обеспечения </a:t>
            </a:r>
          </a:p>
          <a:p>
            <a:endParaRPr lang="ru-RU" dirty="0"/>
          </a:p>
          <a:p>
            <a:pPr marL="0" indent="0">
              <a:buNone/>
            </a:pPr>
            <a:endParaRPr lang="ru-RU" dirty="0"/>
          </a:p>
        </p:txBody>
      </p:sp>
    </p:spTree>
    <p:extLst>
      <p:ext uri="{BB962C8B-B14F-4D97-AF65-F5344CB8AC3E}">
        <p14:creationId xmlns:p14="http://schemas.microsoft.com/office/powerpoint/2010/main" val="318429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16746" y="727969"/>
            <a:ext cx="10537054" cy="962719"/>
          </a:xfrm>
        </p:spPr>
        <p:txBody>
          <a:bodyPr>
            <a:normAutofit fontScale="90000"/>
          </a:bodyPr>
          <a:lstStyle/>
          <a:p>
            <a:r>
              <a:rPr lang="ru-RU" sz="3600" dirty="0"/>
              <a:t>Организационная работа по разработке и утверждению адаптированной дополнительной общеобразовательной программы</a:t>
            </a:r>
            <a:r>
              <a:rPr lang="ru-RU" dirty="0"/>
              <a:t/>
            </a:r>
            <a:br>
              <a:rPr lang="ru-RU" dirty="0"/>
            </a:br>
            <a:endParaRPr lang="ru-RU" dirty="0"/>
          </a:p>
        </p:txBody>
      </p:sp>
      <p:sp>
        <p:nvSpPr>
          <p:cNvPr id="3" name="Объект 2"/>
          <p:cNvSpPr>
            <a:spLocks noGrp="1"/>
          </p:cNvSpPr>
          <p:nvPr>
            <p:ph idx="1"/>
          </p:nvPr>
        </p:nvSpPr>
        <p:spPr/>
        <p:txBody>
          <a:bodyPr/>
          <a:lstStyle/>
          <a:p>
            <a:r>
              <a:rPr lang="ru-RU" dirty="0"/>
              <a:t>Порядок разработки адаптированных дополнительных общеобразовательных программ для детей с ОВЗ или детей-инвалидов может проходить с привлечением специалистов психолого-медико-педагогического консилиума образовательной организации. Адаптированная дополнительная общеобразовательная программа утверждается руководителем образовательной организации.</a:t>
            </a:r>
          </a:p>
          <a:p>
            <a:endParaRPr lang="ru-RU" dirty="0"/>
          </a:p>
        </p:txBody>
      </p:sp>
    </p:spTree>
    <p:extLst>
      <p:ext uri="{BB962C8B-B14F-4D97-AF65-F5344CB8AC3E}">
        <p14:creationId xmlns:p14="http://schemas.microsoft.com/office/powerpoint/2010/main" val="3905940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
            <a:ext cx="10515600" cy="1078172"/>
          </a:xfrm>
        </p:spPr>
        <p:txBody>
          <a:bodyPr>
            <a:normAutofit/>
          </a:bodyPr>
          <a:lstStyle/>
          <a:p>
            <a:r>
              <a:rPr lang="ru-RU" sz="2800" dirty="0"/>
              <a:t/>
            </a:r>
            <a:br>
              <a:rPr lang="ru-RU" sz="2800" dirty="0"/>
            </a:br>
            <a:endParaRPr lang="ru-RU" sz="2800" dirty="0">
              <a:solidFill>
                <a:schemeClr val="accent6"/>
              </a:solidFill>
            </a:endParaRPr>
          </a:p>
        </p:txBody>
      </p:sp>
      <p:sp>
        <p:nvSpPr>
          <p:cNvPr id="3" name="Объект 2"/>
          <p:cNvSpPr>
            <a:spLocks noGrp="1"/>
          </p:cNvSpPr>
          <p:nvPr>
            <p:ph idx="1"/>
          </p:nvPr>
        </p:nvSpPr>
        <p:spPr>
          <a:xfrm>
            <a:off x="341194" y="1323833"/>
            <a:ext cx="10276764" cy="4853129"/>
          </a:xfrm>
        </p:spPr>
        <p:txBody>
          <a:bodyPr numCol="1" spcCol="360000">
            <a:normAutofit/>
          </a:bodyPr>
          <a:lstStyle/>
          <a:p>
            <a:r>
              <a:rPr lang="ru-RU" dirty="0"/>
              <a:t>В ОГКОУ «Барановская школа-интернат» дополнительное образование обучающихся  осуществляется непосредственно в общеобразовательной организации по типу школы полного дня. Одной из образовательных и воспитательных задач программы воспитания  ОГКОУ «Барановская школа-интернат» является социализация детей с ОВЗ.  Если для обычного ребенка социализация представляет собой естественный процесс, то для «особого» ребенка-это кропотливая работа.</a:t>
            </a:r>
          </a:p>
          <a:p>
            <a:r>
              <a:rPr lang="ru-RU" dirty="0"/>
              <a:t>В 2021-2022 учебном году на безе нашего учреждения реализовывалось 12 программ дополнительного </a:t>
            </a:r>
            <a:r>
              <a:rPr lang="ru-RU" dirty="0" smtClean="0"/>
              <a:t>образования, в которых занималось около 100 обучающихся. </a:t>
            </a:r>
            <a:endParaRPr lang="ru-RU" dirty="0"/>
          </a:p>
          <a:p>
            <a:pPr marL="0" indent="0">
              <a:buNone/>
            </a:pPr>
            <a:endParaRPr lang="ru-RU" dirty="0"/>
          </a:p>
        </p:txBody>
      </p:sp>
      <p:sp>
        <p:nvSpPr>
          <p:cNvPr id="4" name="Прямоугольник 3"/>
          <p:cNvSpPr/>
          <p:nvPr/>
        </p:nvSpPr>
        <p:spPr>
          <a:xfrm>
            <a:off x="5149755" y="1535838"/>
            <a:ext cx="6096000" cy="338554"/>
          </a:xfrm>
          <a:prstGeom prst="rect">
            <a:avLst/>
          </a:prstGeom>
        </p:spPr>
        <p:txBody>
          <a:bodyPr>
            <a:spAutoFit/>
          </a:bodyPr>
          <a:lstStyle/>
          <a:p>
            <a:pPr marL="457200">
              <a:spcAft>
                <a:spcPts val="0"/>
              </a:spcAft>
            </a:pPr>
            <a:endParaRPr lang="ru-RU" sz="1600" dirty="0">
              <a:effectLst/>
              <a:latin typeface="Times New Roman"/>
              <a:ea typeface="Times New Roman"/>
            </a:endParaRPr>
          </a:p>
        </p:txBody>
      </p:sp>
    </p:spTree>
    <p:extLst>
      <p:ext uri="{BB962C8B-B14F-4D97-AF65-F5344CB8AC3E}">
        <p14:creationId xmlns:p14="http://schemas.microsoft.com/office/powerpoint/2010/main" val="195652761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600969" y="361367"/>
            <a:ext cx="5257800" cy="1325563"/>
          </a:xfrm>
        </p:spPr>
        <p:txBody>
          <a:bodyPr>
            <a:normAutofit fontScale="90000"/>
          </a:bodyPr>
          <a:lstStyle/>
          <a:p>
            <a:pPr algn="ctr"/>
            <a:r>
              <a:rPr lang="ru-RU" dirty="0"/>
              <a:t/>
            </a:r>
            <a:br>
              <a:rPr lang="ru-RU" dirty="0"/>
            </a:br>
            <a:r>
              <a:rPr lang="ru-RU" dirty="0"/>
              <a:t>Направленность </a:t>
            </a:r>
            <a:br>
              <a:rPr lang="ru-RU" dirty="0"/>
            </a:br>
            <a:r>
              <a:rPr lang="ru-RU" dirty="0"/>
              <a:t>АДОП</a:t>
            </a:r>
            <a:br>
              <a:rPr lang="ru-RU" dirty="0"/>
            </a:br>
            <a:endParaRPr lang="ru-RU" dirty="0"/>
          </a:p>
        </p:txBody>
      </p:sp>
      <p:sp>
        <p:nvSpPr>
          <p:cNvPr id="4" name="Текст 3"/>
          <p:cNvSpPr>
            <a:spLocks noGrp="1"/>
          </p:cNvSpPr>
          <p:nvPr>
            <p:ph type="body" sz="quarter" idx="14"/>
          </p:nvPr>
        </p:nvSpPr>
        <p:spPr>
          <a:xfrm>
            <a:off x="6096000" y="1978925"/>
            <a:ext cx="5257800" cy="3643953"/>
          </a:xfrm>
        </p:spPr>
        <p:txBody>
          <a:bodyPr>
            <a:normAutofit/>
          </a:bodyPr>
          <a:lstStyle/>
          <a:p>
            <a:pPr lvl="0"/>
            <a:r>
              <a:rPr lang="ru-RU" dirty="0">
                <a:latin typeface="+mj-lt"/>
              </a:rPr>
              <a:t>естественно-научная, </a:t>
            </a:r>
          </a:p>
          <a:p>
            <a:pPr lvl="0"/>
            <a:r>
              <a:rPr lang="ru-RU" dirty="0">
                <a:latin typeface="+mj-lt"/>
              </a:rPr>
              <a:t>художественная, </a:t>
            </a:r>
          </a:p>
          <a:p>
            <a:pPr lvl="0"/>
            <a:r>
              <a:rPr lang="ru-RU" dirty="0">
                <a:latin typeface="+mj-lt"/>
              </a:rPr>
              <a:t>социально-педагогическая, </a:t>
            </a:r>
          </a:p>
          <a:p>
            <a:pPr lvl="0"/>
            <a:r>
              <a:rPr lang="ru-RU" dirty="0">
                <a:latin typeface="+mj-lt"/>
              </a:rPr>
              <a:t>туристско-краеведческая, </a:t>
            </a:r>
          </a:p>
          <a:p>
            <a:pPr lvl="0"/>
            <a:r>
              <a:rPr lang="ru-RU" dirty="0">
                <a:latin typeface="+mj-lt"/>
              </a:rPr>
              <a:t>физкультурно-спортивная, </a:t>
            </a:r>
          </a:p>
          <a:p>
            <a:pPr lvl="0"/>
            <a:r>
              <a:rPr lang="ru-RU" dirty="0">
                <a:latin typeface="+mj-lt"/>
              </a:rPr>
              <a:t>техническая</a:t>
            </a:r>
          </a:p>
          <a:p>
            <a:pPr>
              <a:buNone/>
            </a:pPr>
            <a:endParaRPr lang="ru-RU" dirty="0"/>
          </a:p>
          <a:p>
            <a:endParaRPr lang="ru-RU" dirty="0"/>
          </a:p>
        </p:txBody>
      </p:sp>
      <p:pic>
        <p:nvPicPr>
          <p:cNvPr id="5" name="Рисунок 4"/>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17692" r="17692"/>
          <a:stretch>
            <a:fillRect/>
          </a:stretch>
        </p:blipFill>
        <p:spPr>
          <a:xfrm>
            <a:off x="0" y="476347"/>
            <a:ext cx="2392226" cy="3045868"/>
          </a:xfrm>
          <a:prstGeom prst="rect">
            <a:avLst/>
          </a:prstGeom>
          <a:solidFill>
            <a:srgbClr val="FFFFFF">
              <a:shade val="85000"/>
            </a:srgbClr>
          </a:solidFill>
          <a:ln w="571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90826" y="1019477"/>
            <a:ext cx="1737332" cy="2172672"/>
          </a:xfrm>
          <a:prstGeom prst="rect">
            <a:avLst/>
          </a:prstGeom>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684233"/>
            <a:ext cx="3528446" cy="2515891"/>
          </a:xfrm>
          <a:prstGeom prst="rect">
            <a:avLst/>
          </a:prstGeom>
          <a:solidFill>
            <a:srgbClr val="FFFFFF">
              <a:shade val="85000"/>
            </a:srgbClr>
          </a:solidFill>
          <a:ln w="571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Рисунок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54003" y="423300"/>
            <a:ext cx="1344954" cy="1338393"/>
          </a:xfrm>
          <a:prstGeom prst="rect">
            <a:avLst/>
          </a:prstGeom>
        </p:spPr>
      </p:pic>
      <p:pic>
        <p:nvPicPr>
          <p:cNvPr id="9" name="Рисунок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26623" y="3253152"/>
            <a:ext cx="1863456" cy="2935312"/>
          </a:xfrm>
          <a:prstGeom prst="rect">
            <a:avLst/>
          </a:prstGeom>
          <a:solidFill>
            <a:srgbClr val="FFFFFF">
              <a:shade val="85000"/>
            </a:srgbClr>
          </a:solidFill>
          <a:ln w="571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Рисунок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453855" y="3661520"/>
            <a:ext cx="1738145" cy="2635925"/>
          </a:xfrm>
          <a:prstGeom prst="rect">
            <a:avLst/>
          </a:prstGeom>
          <a:solidFill>
            <a:srgbClr val="FFFFFF">
              <a:shade val="85000"/>
            </a:srgbClr>
          </a:solidFill>
          <a:ln w="571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Рисунок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355336" y="511032"/>
            <a:ext cx="1716589" cy="2287079"/>
          </a:xfrm>
          <a:prstGeom prst="rect">
            <a:avLst/>
          </a:prstGeom>
          <a:solidFill>
            <a:srgbClr val="FFFFFF">
              <a:shade val="85000"/>
            </a:srgbClr>
          </a:solidFill>
          <a:ln w="571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2" descr="C:\Users\HOME\Desktop\kontsert_8.jpg"/>
          <p:cNvPicPr>
            <a:picLocks noChangeAspect="1" noChangeArrowheads="1"/>
          </p:cNvPicPr>
          <p:nvPr/>
        </p:nvPicPr>
        <p:blipFill>
          <a:blip r:embed="rId9" cstate="print"/>
          <a:srcRect/>
          <a:stretch>
            <a:fillRect/>
          </a:stretch>
        </p:blipFill>
        <p:spPr bwMode="auto">
          <a:xfrm>
            <a:off x="7129829" y="5116818"/>
            <a:ext cx="2888816" cy="2166612"/>
          </a:xfrm>
          <a:prstGeom prst="rect">
            <a:avLst/>
          </a:prstGeom>
          <a:noFill/>
        </p:spPr>
      </p:pic>
    </p:spTree>
    <p:extLst>
      <p:ext uri="{BB962C8B-B14F-4D97-AF65-F5344CB8AC3E}">
        <p14:creationId xmlns:p14="http://schemas.microsoft.com/office/powerpoint/2010/main" val="2200598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Естественно-научная направленность </a:t>
            </a:r>
          </a:p>
        </p:txBody>
      </p:sp>
      <p:sp>
        <p:nvSpPr>
          <p:cNvPr id="3" name="Объект 2"/>
          <p:cNvSpPr>
            <a:spLocks noGrp="1"/>
          </p:cNvSpPr>
          <p:nvPr>
            <p:ph idx="1"/>
          </p:nvPr>
        </p:nvSpPr>
        <p:spPr/>
        <p:txBody>
          <a:bodyPr>
            <a:normAutofit fontScale="77500" lnSpcReduction="20000"/>
          </a:bodyPr>
          <a:lstStyle/>
          <a:p>
            <a:r>
              <a:rPr lang="ru-RU" b="1" dirty="0"/>
              <a:t>Естественно-научная направленность - </a:t>
            </a:r>
            <a:r>
              <a:rPr lang="ru-RU" dirty="0"/>
              <a:t> ориентирована на </a:t>
            </a:r>
            <a:r>
              <a:rPr lang="ru-RU" dirty="0" smtClean="0"/>
              <a:t>формирование и </a:t>
            </a:r>
            <a:r>
              <a:rPr lang="ru-RU" dirty="0"/>
              <a:t>удовлетворение познавательных интересов у </a:t>
            </a:r>
            <a:r>
              <a:rPr lang="ru-RU" dirty="0" smtClean="0"/>
              <a:t>обучающихся с  ОВЗ, </a:t>
            </a:r>
            <a:r>
              <a:rPr lang="ru-RU" dirty="0"/>
              <a:t>на развитие </a:t>
            </a:r>
            <a:r>
              <a:rPr lang="ru-RU" dirty="0" smtClean="0"/>
              <a:t>элементов исследовательской </a:t>
            </a:r>
            <a:r>
              <a:rPr lang="ru-RU" dirty="0"/>
              <a:t>активности, нацеленной на изучение объектов живой и неживой природы и взаимосвязей между ними, </a:t>
            </a:r>
            <a:r>
              <a:rPr lang="ru-RU" dirty="0" smtClean="0"/>
              <a:t>и </a:t>
            </a:r>
            <a:r>
              <a:rPr lang="ru-RU" dirty="0"/>
              <a:t>на формирование практических навыков в области природопользования и охраны природы.</a:t>
            </a:r>
          </a:p>
          <a:p>
            <a:pPr marL="0" indent="0">
              <a:buNone/>
            </a:pPr>
            <a:r>
              <a:rPr lang="ru-RU" b="1" dirty="0"/>
              <a:t>Данная направленность реализовывается </a:t>
            </a:r>
            <a:r>
              <a:rPr lang="ru-RU" b="1" dirty="0" smtClean="0"/>
              <a:t>в АДОП «</a:t>
            </a:r>
            <a:r>
              <a:rPr lang="ru-RU" b="1" dirty="0"/>
              <a:t>Наш </a:t>
            </a:r>
            <a:r>
              <a:rPr lang="ru-RU" b="1" dirty="0" smtClean="0"/>
              <a:t>родной край» </a:t>
            </a:r>
            <a:r>
              <a:rPr lang="ru-RU" b="1" dirty="0"/>
              <a:t>.</a:t>
            </a:r>
            <a:endParaRPr lang="ru-RU" dirty="0"/>
          </a:p>
          <a:p>
            <a:r>
              <a:rPr lang="ru-RU" dirty="0"/>
              <a:t>При составлении данной программы педагогом  учитывались: коррекционно-развивающая направленность образовательного процесса, особые образовательные потребности и индивидуальные особенности обучающихся, соблюдение комфортного психоэмоционального режима, использование современных педагогических технологий.</a:t>
            </a:r>
          </a:p>
          <a:p>
            <a:r>
              <a:rPr lang="ru-RU" dirty="0"/>
              <a:t>Занятия строятся  с учетом дидактических принципов доступности, наглядности, </a:t>
            </a:r>
            <a:r>
              <a:rPr lang="ru-RU" dirty="0" err="1"/>
              <a:t>природосообразности</a:t>
            </a:r>
            <a:r>
              <a:rPr lang="ru-RU" dirty="0"/>
              <a:t>, тесной связи с жизнью и практикой. На занятиях  педагог использует такие формы работы как беседа, конкурс, викторина, дидактическая игра, экскурсия, наблюдение, опыт и т.п. Работу проводит как в коллективе, так и индивидуально.    </a:t>
            </a:r>
          </a:p>
          <a:p>
            <a:endParaRPr lang="ru-RU" dirty="0"/>
          </a:p>
        </p:txBody>
      </p:sp>
    </p:spTree>
    <p:extLst>
      <p:ext uri="{BB962C8B-B14F-4D97-AF65-F5344CB8AC3E}">
        <p14:creationId xmlns:p14="http://schemas.microsoft.com/office/powerpoint/2010/main" val="1331518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dirty="0"/>
              <a:t>Значение развития дополнительного образования для детей с ОВЗ и детей-инвалидов</a:t>
            </a:r>
          </a:p>
        </p:txBody>
      </p:sp>
      <p:sp>
        <p:nvSpPr>
          <p:cNvPr id="3" name="Объект 2"/>
          <p:cNvSpPr>
            <a:spLocks noGrp="1"/>
          </p:cNvSpPr>
          <p:nvPr>
            <p:ph idx="1"/>
          </p:nvPr>
        </p:nvSpPr>
        <p:spPr/>
        <p:txBody>
          <a:bodyPr>
            <a:normAutofit fontScale="92500" lnSpcReduction="10000"/>
          </a:bodyPr>
          <a:lstStyle/>
          <a:p>
            <a:r>
              <a:rPr lang="ru-RU" dirty="0"/>
              <a:t>Обеспечение реализации прав детей с ограниченными возможностями здоровья (ОВЗ) и детей-инвалидов на участие в программах дополнительного образования является одной из важнейших задач государственной образовательной политики. </a:t>
            </a:r>
          </a:p>
          <a:p>
            <a:r>
              <a:rPr lang="ru-RU" dirty="0"/>
              <a:t>Расширение образовательных возможностей этой категории обучающихся является наиболее продуктивным фактором социализации детей-инвалидов и детей с ограниченными возможностями здоровья в обществе. Программы дополнительного образования решают задачи реализации образовательных потребностей детей, относящихся к данной категории, защиты прав, адаптации к условиям организованной общественной поддержки их творческих способностей, развития их жизненных и социальных компетенций. </a:t>
            </a:r>
          </a:p>
          <a:p>
            <a:endParaRPr lang="ru-RU" dirty="0"/>
          </a:p>
        </p:txBody>
      </p:sp>
    </p:spTree>
    <p:extLst>
      <p:ext uri="{BB962C8B-B14F-4D97-AF65-F5344CB8AC3E}">
        <p14:creationId xmlns:p14="http://schemas.microsoft.com/office/powerpoint/2010/main" val="230677217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 </a:t>
            </a:r>
          </a:p>
        </p:txBody>
      </p:sp>
      <p:pic>
        <p:nvPicPr>
          <p:cNvPr id="6147" name="Picture 3" descr="C:\Users\HOME\Desktop\IMG_5397.JPG"/>
          <p:cNvPicPr>
            <a:picLocks noChangeAspect="1" noChangeArrowheads="1"/>
          </p:cNvPicPr>
          <p:nvPr/>
        </p:nvPicPr>
        <p:blipFill>
          <a:blip r:embed="rId2" cstate="print"/>
          <a:srcRect/>
          <a:stretch>
            <a:fillRect/>
          </a:stretch>
        </p:blipFill>
        <p:spPr bwMode="auto">
          <a:xfrm>
            <a:off x="713311" y="3690424"/>
            <a:ext cx="3405964" cy="2548391"/>
          </a:xfrm>
          <a:prstGeom prst="rect">
            <a:avLst/>
          </a:prstGeom>
          <a:noFill/>
        </p:spPr>
      </p:pic>
      <p:pic>
        <p:nvPicPr>
          <p:cNvPr id="1026"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349079" y="600501"/>
            <a:ext cx="4007932" cy="28055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C:\Users\BarX\Desktop\20210922_14125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24816" y="2474553"/>
            <a:ext cx="28575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1222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9809" y="365125"/>
            <a:ext cx="10493991" cy="917765"/>
          </a:xfrm>
        </p:spPr>
        <p:txBody>
          <a:bodyPr/>
          <a:lstStyle/>
          <a:p>
            <a:r>
              <a:rPr lang="ru-RU" b="1" dirty="0"/>
              <a:t>Художественная направленность</a:t>
            </a:r>
            <a:endParaRPr lang="ru-RU" dirty="0"/>
          </a:p>
        </p:txBody>
      </p:sp>
      <p:sp>
        <p:nvSpPr>
          <p:cNvPr id="4" name="Текст 3"/>
          <p:cNvSpPr>
            <a:spLocks noGrp="1"/>
          </p:cNvSpPr>
          <p:nvPr>
            <p:ph type="body" sz="quarter" idx="14"/>
          </p:nvPr>
        </p:nvSpPr>
        <p:spPr>
          <a:xfrm>
            <a:off x="1064525" y="1392073"/>
            <a:ext cx="10289275" cy="5465928"/>
          </a:xfrm>
        </p:spPr>
        <p:txBody>
          <a:bodyPr>
            <a:normAutofit/>
          </a:bodyPr>
          <a:lstStyle/>
          <a:p>
            <a:r>
              <a:rPr lang="ru-RU" sz="2000" dirty="0"/>
              <a:t>Содержание программ нацелено на формирование культуры творческой</a:t>
            </a:r>
          </a:p>
          <a:p>
            <a:pPr marL="0" indent="0">
              <a:buNone/>
            </a:pPr>
            <a:r>
              <a:rPr lang="ru-RU" sz="2000" dirty="0"/>
              <a:t>личности, на приобщение ребёнка к общечеловеческим ценностям через</a:t>
            </a:r>
          </a:p>
          <a:p>
            <a:pPr marL="0" indent="0">
              <a:buNone/>
            </a:pPr>
            <a:r>
              <a:rPr lang="ru-RU" sz="2000" dirty="0"/>
              <a:t>собственное творчество и освоение опыта прошлого;  </a:t>
            </a:r>
            <a:endParaRPr lang="ru-RU" sz="2000" dirty="0" smtClean="0"/>
          </a:p>
          <a:p>
            <a:pPr marL="0" indent="0">
              <a:buNone/>
            </a:pPr>
            <a:r>
              <a:rPr lang="ru-RU" sz="2000" dirty="0" smtClean="0"/>
              <a:t>расширение представлений </a:t>
            </a:r>
            <a:r>
              <a:rPr lang="ru-RU" sz="2000" dirty="0"/>
              <a:t>детей о видах декоративно-прикладного </a:t>
            </a:r>
            <a:r>
              <a:rPr lang="ru-RU" sz="2000" dirty="0" smtClean="0"/>
              <a:t>искусства</a:t>
            </a:r>
            <a:r>
              <a:rPr lang="ru-RU" sz="2000" dirty="0"/>
              <a:t>.</a:t>
            </a:r>
            <a:endParaRPr lang="ru-RU" sz="2000" dirty="0" smtClean="0"/>
          </a:p>
          <a:p>
            <a:pPr marL="0" indent="0">
              <a:buNone/>
            </a:pPr>
            <a:r>
              <a:rPr lang="ru-RU" sz="2000" dirty="0" smtClean="0"/>
              <a:t>В </a:t>
            </a:r>
            <a:r>
              <a:rPr lang="ru-RU" sz="2000" dirty="0"/>
              <a:t>процессе обучения обучающиеся знакомятся с истоками возникновения и развития разных видов народного декоративно-прикладного искусства, раскрывают их тесную связь с природой, традициями, жизнью народа, его историей. </a:t>
            </a:r>
            <a:endParaRPr lang="ru-RU" sz="2000" dirty="0" smtClean="0"/>
          </a:p>
          <a:p>
            <a:pPr marL="0" indent="0">
              <a:buNone/>
            </a:pPr>
            <a:r>
              <a:rPr lang="ru-RU" sz="2000" dirty="0" smtClean="0"/>
              <a:t>Обучающие </a:t>
            </a:r>
            <a:r>
              <a:rPr lang="ru-RU" sz="2000" dirty="0"/>
              <a:t>знакомятся с разными техниками: </a:t>
            </a:r>
            <a:r>
              <a:rPr lang="ru-RU" sz="2000" dirty="0" err="1"/>
              <a:t>квиллинг</a:t>
            </a:r>
            <a:r>
              <a:rPr lang="ru-RU" sz="2000" dirty="0"/>
              <a:t>, </a:t>
            </a:r>
            <a:r>
              <a:rPr lang="ru-RU" sz="2000" dirty="0" err="1"/>
              <a:t>канзаш</a:t>
            </a:r>
            <a:r>
              <a:rPr lang="ru-RU" sz="2000" dirty="0"/>
              <a:t>, </a:t>
            </a:r>
            <a:r>
              <a:rPr lang="ru-RU" sz="2000" dirty="0" err="1"/>
              <a:t>пластилинография</a:t>
            </a:r>
            <a:r>
              <a:rPr lang="ru-RU" sz="2000" dirty="0"/>
              <a:t>, </a:t>
            </a:r>
            <a:r>
              <a:rPr lang="ru-RU" sz="2000" dirty="0" err="1"/>
              <a:t>декупаж</a:t>
            </a:r>
            <a:r>
              <a:rPr lang="ru-RU" sz="2000" dirty="0"/>
              <a:t>, </a:t>
            </a:r>
            <a:r>
              <a:rPr lang="ru-RU" sz="2000" dirty="0" err="1"/>
              <a:t>фелтинг</a:t>
            </a:r>
            <a:r>
              <a:rPr lang="ru-RU" sz="2000" dirty="0"/>
              <a:t>, лоскутное </a:t>
            </a:r>
            <a:r>
              <a:rPr lang="ru-RU" sz="2000" dirty="0" smtClean="0"/>
              <a:t>шитье, вышивка.  </a:t>
            </a:r>
            <a:endParaRPr lang="ru-RU" sz="2000" dirty="0" smtClean="0"/>
          </a:p>
          <a:p>
            <a:pPr marL="0" indent="0">
              <a:buNone/>
            </a:pPr>
            <a:r>
              <a:rPr lang="ru-RU" sz="2000" dirty="0" smtClean="0"/>
              <a:t>На </a:t>
            </a:r>
            <a:r>
              <a:rPr lang="ru-RU" sz="2000" dirty="0"/>
              <a:t>занятиях различными видами декоративно - прикладного искусства учащиеся учатся создавать красоту своими руками. Эти занятия дают необходимые технические знания, развивают трудовые умения и навыки, </a:t>
            </a:r>
            <a:r>
              <a:rPr lang="ru-RU" sz="2000" dirty="0" smtClean="0"/>
              <a:t>осуществляют </a:t>
            </a:r>
            <a:r>
              <a:rPr lang="ru-RU" sz="2000" dirty="0"/>
              <a:t>психологическую и практическую подготовку к труду, к выбору профессии. </a:t>
            </a:r>
          </a:p>
        </p:txBody>
      </p:sp>
    </p:spTree>
    <p:extLst>
      <p:ext uri="{BB962C8B-B14F-4D97-AF65-F5344CB8AC3E}">
        <p14:creationId xmlns:p14="http://schemas.microsoft.com/office/powerpoint/2010/main" val="3009013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243782" cy="986003"/>
          </a:xfrm>
        </p:spPr>
        <p:txBody>
          <a:bodyPr>
            <a:normAutofit fontScale="90000"/>
          </a:bodyPr>
          <a:lstStyle/>
          <a:p>
            <a:r>
              <a:rPr lang="ru-RU" dirty="0"/>
              <a:t>В нашем учреждении реализовываются программы художественной направленности: </a:t>
            </a:r>
          </a:p>
        </p:txBody>
      </p:sp>
      <p:sp>
        <p:nvSpPr>
          <p:cNvPr id="7" name="Текст 6"/>
          <p:cNvSpPr>
            <a:spLocks noGrp="1"/>
          </p:cNvSpPr>
          <p:nvPr>
            <p:ph type="body" sz="quarter" idx="17"/>
          </p:nvPr>
        </p:nvSpPr>
        <p:spPr>
          <a:xfrm>
            <a:off x="1023582" y="4353636"/>
            <a:ext cx="2115403" cy="1555845"/>
          </a:xfrm>
        </p:spPr>
        <p:txBody>
          <a:bodyPr/>
          <a:lstStyle/>
          <a:p>
            <a:pPr marL="0" indent="0">
              <a:buNone/>
            </a:pPr>
            <a:endParaRPr lang="ru-RU" dirty="0"/>
          </a:p>
        </p:txBody>
      </p:sp>
      <p:sp>
        <p:nvSpPr>
          <p:cNvPr id="8" name="Текст 7"/>
          <p:cNvSpPr>
            <a:spLocks noGrp="1"/>
          </p:cNvSpPr>
          <p:nvPr>
            <p:ph type="body" sz="quarter" idx="18"/>
          </p:nvPr>
        </p:nvSpPr>
        <p:spPr>
          <a:xfrm>
            <a:off x="4012442" y="4312694"/>
            <a:ext cx="1854958" cy="1356270"/>
          </a:xfrm>
        </p:spPr>
        <p:txBody>
          <a:bodyPr/>
          <a:lstStyle/>
          <a:p>
            <a:endParaRPr lang="ru-RU" dirty="0"/>
          </a:p>
        </p:txBody>
      </p:sp>
      <p:sp>
        <p:nvSpPr>
          <p:cNvPr id="9" name="Текст 8"/>
          <p:cNvSpPr>
            <a:spLocks noGrp="1"/>
          </p:cNvSpPr>
          <p:nvPr>
            <p:ph type="body" sz="quarter" idx="19"/>
          </p:nvPr>
        </p:nvSpPr>
        <p:spPr>
          <a:xfrm>
            <a:off x="836289" y="1473958"/>
            <a:ext cx="4636463" cy="5022376"/>
          </a:xfrm>
        </p:spPr>
        <p:txBody>
          <a:bodyPr>
            <a:normAutofit lnSpcReduction="10000"/>
          </a:bodyPr>
          <a:lstStyle/>
          <a:p>
            <a:r>
              <a:rPr lang="ru-RU" sz="3300" dirty="0">
                <a:solidFill>
                  <a:schemeClr val="accent6"/>
                </a:solidFill>
                <a:latin typeface="+mj-lt"/>
              </a:rPr>
              <a:t>«Лейся песня»</a:t>
            </a:r>
          </a:p>
          <a:p>
            <a:r>
              <a:rPr lang="ru-RU" sz="3300" dirty="0">
                <a:solidFill>
                  <a:schemeClr val="accent6"/>
                </a:solidFill>
                <a:latin typeface="+mj-lt"/>
              </a:rPr>
              <a:t>«Веселые ниточки»</a:t>
            </a:r>
          </a:p>
          <a:p>
            <a:r>
              <a:rPr lang="ru-RU" sz="3300" dirty="0">
                <a:solidFill>
                  <a:schemeClr val="accent6"/>
                </a:solidFill>
                <a:latin typeface="+mj-lt"/>
              </a:rPr>
              <a:t> «Рукодельница»</a:t>
            </a:r>
          </a:p>
          <a:p>
            <a:r>
              <a:rPr lang="ru-RU" sz="3300" dirty="0" smtClean="0">
                <a:solidFill>
                  <a:schemeClr val="accent6"/>
                </a:solidFill>
                <a:latin typeface="+mj-lt"/>
              </a:rPr>
              <a:t>«</a:t>
            </a:r>
            <a:r>
              <a:rPr lang="ru-RU" sz="3300" dirty="0">
                <a:solidFill>
                  <a:schemeClr val="accent6"/>
                </a:solidFill>
                <a:latin typeface="+mj-lt"/>
              </a:rPr>
              <a:t>Юный скульптор»</a:t>
            </a:r>
          </a:p>
          <a:p>
            <a:r>
              <a:rPr lang="ru-RU" sz="3300" dirty="0">
                <a:solidFill>
                  <a:schemeClr val="accent6"/>
                </a:solidFill>
                <a:latin typeface="+mj-lt"/>
              </a:rPr>
              <a:t>«Игрушки из </a:t>
            </a:r>
            <a:r>
              <a:rPr lang="ru-RU" sz="3300" dirty="0" err="1">
                <a:solidFill>
                  <a:schemeClr val="accent6"/>
                </a:solidFill>
                <a:latin typeface="+mj-lt"/>
              </a:rPr>
              <a:t>фетрушки</a:t>
            </a:r>
            <a:r>
              <a:rPr lang="ru-RU" sz="3300" dirty="0">
                <a:solidFill>
                  <a:schemeClr val="accent6"/>
                </a:solidFill>
                <a:latin typeface="+mj-lt"/>
              </a:rPr>
              <a:t>»</a:t>
            </a:r>
          </a:p>
          <a:p>
            <a:r>
              <a:rPr lang="ru-RU" sz="3300" dirty="0">
                <a:solidFill>
                  <a:schemeClr val="accent6"/>
                </a:solidFill>
                <a:latin typeface="+mj-lt"/>
              </a:rPr>
              <a:t>«</a:t>
            </a:r>
            <a:r>
              <a:rPr lang="ru-RU" sz="3300" dirty="0" err="1" smtClean="0">
                <a:solidFill>
                  <a:schemeClr val="accent6"/>
                </a:solidFill>
                <a:latin typeface="+mj-lt"/>
              </a:rPr>
              <a:t>Бисероплетение</a:t>
            </a:r>
            <a:r>
              <a:rPr lang="ru-RU" sz="3300" dirty="0">
                <a:solidFill>
                  <a:schemeClr val="accent6"/>
                </a:solidFill>
                <a:latin typeface="+mj-lt"/>
              </a:rPr>
              <a:t>»</a:t>
            </a:r>
          </a:p>
          <a:p>
            <a:r>
              <a:rPr lang="ru-RU" sz="3300" dirty="0">
                <a:solidFill>
                  <a:schemeClr val="accent6"/>
                </a:solidFill>
                <a:latin typeface="+mj-lt"/>
              </a:rPr>
              <a:t>«Вторая жизнь вещам»</a:t>
            </a:r>
          </a:p>
          <a:p>
            <a:r>
              <a:rPr lang="ru-RU" sz="3300" dirty="0">
                <a:solidFill>
                  <a:schemeClr val="accent6"/>
                </a:solidFill>
                <a:latin typeface="+mj-lt"/>
              </a:rPr>
              <a:t>«Юные актёры»</a:t>
            </a:r>
          </a:p>
          <a:p>
            <a:endParaRPr lang="ru-RU" dirty="0"/>
          </a:p>
        </p:txBody>
      </p:sp>
      <p:sp>
        <p:nvSpPr>
          <p:cNvPr id="10" name="Текст 9"/>
          <p:cNvSpPr>
            <a:spLocks noGrp="1"/>
          </p:cNvSpPr>
          <p:nvPr>
            <p:ph type="body" sz="quarter" idx="20"/>
          </p:nvPr>
        </p:nvSpPr>
        <p:spPr/>
        <p:txBody>
          <a:bodyPr/>
          <a:lstStyle/>
          <a:p>
            <a:endParaRPr lang="ru-RU" dirty="0"/>
          </a:p>
        </p:txBody>
      </p:sp>
      <p:sp>
        <p:nvSpPr>
          <p:cNvPr id="4" name="Рисунок 3"/>
          <p:cNvSpPr>
            <a:spLocks noGrp="1"/>
          </p:cNvSpPr>
          <p:nvPr>
            <p:ph type="pic" sz="quarter" idx="14"/>
          </p:nvPr>
        </p:nvSpPr>
        <p:spPr/>
      </p:sp>
      <p:pic>
        <p:nvPicPr>
          <p:cNvPr id="1026" name="Picture 2" descr="C:\Users\HOME\Desktop\IMG_5499.jpg"/>
          <p:cNvPicPr>
            <a:picLocks noChangeAspect="1" noChangeArrowheads="1"/>
          </p:cNvPicPr>
          <p:nvPr/>
        </p:nvPicPr>
        <p:blipFill>
          <a:blip r:embed="rId2" cstate="print"/>
          <a:srcRect/>
          <a:stretch>
            <a:fillRect/>
          </a:stretch>
        </p:blipFill>
        <p:spPr bwMode="auto">
          <a:xfrm>
            <a:off x="9209314" y="4049485"/>
            <a:ext cx="3744686" cy="2808515"/>
          </a:xfrm>
          <a:prstGeom prst="rect">
            <a:avLst/>
          </a:prstGeom>
          <a:noFill/>
        </p:spPr>
      </p:pic>
      <p:pic>
        <p:nvPicPr>
          <p:cNvPr id="1027" name="Picture 3" descr="C:\Users\HOME\Desktop\photo_2022_05_23_09_25_52.jpg"/>
          <p:cNvPicPr>
            <a:picLocks noChangeAspect="1" noChangeArrowheads="1"/>
          </p:cNvPicPr>
          <p:nvPr/>
        </p:nvPicPr>
        <p:blipFill>
          <a:blip r:embed="rId3" cstate="print"/>
          <a:srcRect/>
          <a:stretch>
            <a:fillRect/>
          </a:stretch>
        </p:blipFill>
        <p:spPr bwMode="auto">
          <a:xfrm>
            <a:off x="9113434" y="1299019"/>
            <a:ext cx="3339823" cy="2500096"/>
          </a:xfrm>
          <a:prstGeom prst="rect">
            <a:avLst/>
          </a:prstGeom>
          <a:noFill/>
        </p:spPr>
      </p:pic>
      <p:pic>
        <p:nvPicPr>
          <p:cNvPr id="1028" name="Picture 4" descr="C:\Users\HOME\Desktop\2foto.png"/>
          <p:cNvPicPr>
            <a:picLocks noChangeAspect="1" noChangeArrowheads="1"/>
          </p:cNvPicPr>
          <p:nvPr/>
        </p:nvPicPr>
        <p:blipFill>
          <a:blip r:embed="rId4" cstate="print"/>
          <a:srcRect/>
          <a:stretch>
            <a:fillRect/>
          </a:stretch>
        </p:blipFill>
        <p:spPr bwMode="auto">
          <a:xfrm>
            <a:off x="5294539" y="1590709"/>
            <a:ext cx="3348718" cy="3010547"/>
          </a:xfrm>
          <a:prstGeom prst="rect">
            <a:avLst/>
          </a:prstGeom>
          <a:noFill/>
        </p:spPr>
      </p:pic>
      <p:pic>
        <p:nvPicPr>
          <p:cNvPr id="1029" name="Picture 5" descr="C:\Users\HOME\Desktop\15.jpg"/>
          <p:cNvPicPr>
            <a:picLocks noChangeAspect="1" noChangeArrowheads="1"/>
          </p:cNvPicPr>
          <p:nvPr/>
        </p:nvPicPr>
        <p:blipFill>
          <a:blip r:embed="rId5" cstate="print"/>
          <a:srcRect/>
          <a:stretch>
            <a:fillRect/>
          </a:stretch>
        </p:blipFill>
        <p:spPr bwMode="auto">
          <a:xfrm>
            <a:off x="5350328" y="4833258"/>
            <a:ext cx="3530528" cy="2512559"/>
          </a:xfrm>
          <a:prstGeom prst="rect">
            <a:avLst/>
          </a:prstGeom>
          <a:noFill/>
        </p:spPr>
      </p:pic>
    </p:spTree>
    <p:extLst>
      <p:ext uri="{BB962C8B-B14F-4D97-AF65-F5344CB8AC3E}">
        <p14:creationId xmlns:p14="http://schemas.microsoft.com/office/powerpoint/2010/main" val="943395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4404" y="365125"/>
            <a:ext cx="7644395" cy="1325563"/>
          </a:xfrm>
        </p:spPr>
        <p:txBody>
          <a:bodyPr>
            <a:normAutofit/>
          </a:bodyPr>
          <a:lstStyle/>
          <a:p>
            <a:r>
              <a:rPr lang="ru-RU" sz="2800" dirty="0"/>
              <a:t>Вышивка-является одним из самых увлекательных видов декоративно–прикладного искусства. </a:t>
            </a:r>
          </a:p>
        </p:txBody>
      </p:sp>
      <p:sp>
        <p:nvSpPr>
          <p:cNvPr id="3" name="Объект 2"/>
          <p:cNvSpPr>
            <a:spLocks noGrp="1"/>
          </p:cNvSpPr>
          <p:nvPr>
            <p:ph idx="1"/>
          </p:nvPr>
        </p:nvSpPr>
        <p:spPr>
          <a:xfrm>
            <a:off x="838200" y="1825625"/>
            <a:ext cx="10515600" cy="1681850"/>
          </a:xfrm>
        </p:spPr>
        <p:txBody>
          <a:bodyPr>
            <a:normAutofit fontScale="70000" lnSpcReduction="20000"/>
          </a:bodyPr>
          <a:lstStyle/>
          <a:p>
            <a:pPr marL="0" indent="0">
              <a:buNone/>
            </a:pPr>
            <a:r>
              <a:rPr lang="ru-RU" dirty="0"/>
              <a:t>Работа по вышиванию способствует развитию мелкой моторики, которая тесно связана с развитием речи и умственным развитием в целом. Создавая изделия, необходимо уметь понимать различные схемы, вести счёт крестиков, что, несомненно, развивает мышление. Вышивка учит ребёнка создавать вещи материального мира своими руками,  формирует трудовые навыки, даёт первоначальную профессиональную информацию, что является весьма </a:t>
            </a:r>
            <a:r>
              <a:rPr lang="ru-RU" dirty="0" smtClean="0"/>
              <a:t>актуальным в </a:t>
            </a:r>
            <a:r>
              <a:rPr lang="ru-RU" dirty="0"/>
              <a:t>обучении детей с ОВЗ.</a:t>
            </a:r>
          </a:p>
          <a:p>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4404" y="3324356"/>
            <a:ext cx="2157728" cy="2781541"/>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86977" y="3966613"/>
            <a:ext cx="1737332" cy="2172672"/>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29157" y="3763255"/>
            <a:ext cx="2950148" cy="2302364"/>
          </a:xfrm>
          <a:prstGeom prst="rect">
            <a:avLst/>
          </a:prstGeom>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00640" y="148335"/>
            <a:ext cx="1229118" cy="1562874"/>
          </a:xfrm>
          <a:prstGeom prst="rect">
            <a:avLst/>
          </a:prstGeom>
        </p:spPr>
      </p:pic>
      <p:pic>
        <p:nvPicPr>
          <p:cNvPr id="8" name="Рисунок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00382" y="3962009"/>
            <a:ext cx="1749873" cy="2132658"/>
          </a:xfrm>
          <a:prstGeom prst="rect">
            <a:avLst/>
          </a:prstGeom>
        </p:spPr>
      </p:pic>
      <p:pic>
        <p:nvPicPr>
          <p:cNvPr id="9" name="Рисунок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06280" y="200740"/>
            <a:ext cx="1019625" cy="1547796"/>
          </a:xfrm>
          <a:prstGeom prst="rect">
            <a:avLst/>
          </a:prstGeom>
        </p:spPr>
      </p:pic>
      <p:pic>
        <p:nvPicPr>
          <p:cNvPr id="10" name="Рисунок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077150" y="4553563"/>
            <a:ext cx="1347970" cy="1517331"/>
          </a:xfrm>
          <a:prstGeom prst="rect">
            <a:avLst/>
          </a:prstGeom>
        </p:spPr>
      </p:pic>
      <p:pic>
        <p:nvPicPr>
          <p:cNvPr id="5122" name="Picture 2" descr="C:\Users\HOME\Desktop\IMG_5134.JPG"/>
          <p:cNvPicPr>
            <a:picLocks noChangeAspect="1" noChangeArrowheads="1"/>
          </p:cNvPicPr>
          <p:nvPr/>
        </p:nvPicPr>
        <p:blipFill>
          <a:blip r:embed="rId9" cstate="print"/>
          <a:srcRect/>
          <a:stretch>
            <a:fillRect/>
          </a:stretch>
        </p:blipFill>
        <p:spPr bwMode="auto">
          <a:xfrm>
            <a:off x="10994571" y="2097314"/>
            <a:ext cx="1524000" cy="2032000"/>
          </a:xfrm>
          <a:prstGeom prst="rect">
            <a:avLst/>
          </a:prstGeom>
          <a:noFill/>
        </p:spPr>
      </p:pic>
    </p:spTree>
    <p:extLst>
      <p:ext uri="{BB962C8B-B14F-4D97-AF65-F5344CB8AC3E}">
        <p14:creationId xmlns:p14="http://schemas.microsoft.com/office/powerpoint/2010/main" val="491130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29778" y="365126"/>
            <a:ext cx="5024021" cy="1117446"/>
          </a:xfrm>
        </p:spPr>
        <p:txBody>
          <a:bodyPr>
            <a:normAutofit fontScale="90000"/>
          </a:bodyPr>
          <a:lstStyle/>
          <a:p>
            <a:r>
              <a:rPr lang="ru-RU" dirty="0" smtClean="0"/>
              <a:t>Работы обучающихся</a:t>
            </a:r>
            <a:endParaRPr lang="ru-RU" dirty="0"/>
          </a:p>
        </p:txBody>
      </p:sp>
      <p:sp>
        <p:nvSpPr>
          <p:cNvPr id="3" name="Рисунок 2"/>
          <p:cNvSpPr>
            <a:spLocks noGrp="1"/>
          </p:cNvSpPr>
          <p:nvPr>
            <p:ph type="pic" sz="quarter" idx="13"/>
          </p:nvPr>
        </p:nvSpPr>
        <p:spPr/>
      </p:sp>
      <p:sp>
        <p:nvSpPr>
          <p:cNvPr id="4" name="Текст 3"/>
          <p:cNvSpPr>
            <a:spLocks noGrp="1"/>
          </p:cNvSpPr>
          <p:nvPr>
            <p:ph type="body" sz="quarter" idx="18"/>
          </p:nvPr>
        </p:nvSpPr>
        <p:spPr/>
        <p:txBody>
          <a:bodyPr/>
          <a:lstStyle/>
          <a:p>
            <a:endParaRPr lang="ru-RU" dirty="0"/>
          </a:p>
        </p:txBody>
      </p:sp>
      <p:sp>
        <p:nvSpPr>
          <p:cNvPr id="5" name="Текст 4"/>
          <p:cNvSpPr>
            <a:spLocks noGrp="1"/>
          </p:cNvSpPr>
          <p:nvPr>
            <p:ph type="body" sz="quarter" idx="19"/>
          </p:nvPr>
        </p:nvSpPr>
        <p:spPr/>
        <p:txBody>
          <a:bodyPr/>
          <a:lstStyle/>
          <a:p>
            <a:endParaRPr lang="ru-RU" dirty="0"/>
          </a:p>
        </p:txBody>
      </p:sp>
      <p:sp>
        <p:nvSpPr>
          <p:cNvPr id="6" name="Текст 5"/>
          <p:cNvSpPr>
            <a:spLocks noGrp="1"/>
          </p:cNvSpPr>
          <p:nvPr>
            <p:ph type="body" sz="quarter" idx="20"/>
          </p:nvPr>
        </p:nvSpPr>
        <p:spPr/>
        <p:txBody>
          <a:bodyPr/>
          <a:lstStyle/>
          <a:p>
            <a:endParaRPr lang="ru-RU" dirty="0"/>
          </a:p>
        </p:txBody>
      </p:sp>
      <p:pic>
        <p:nvPicPr>
          <p:cNvPr id="7" name="Рисунок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3879" y="2042716"/>
            <a:ext cx="3133533" cy="3812364"/>
          </a:xfrm>
          <a:prstGeom prst="rect">
            <a:avLst/>
          </a:prstGeom>
          <a:solidFill>
            <a:srgbClr val="FFFFFF">
              <a:shade val="85000"/>
            </a:srgbClr>
          </a:solidFill>
          <a:ln w="57150" cap="sq">
            <a:solidFill>
              <a:schemeClr val="accent5">
                <a:lumMod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64693" y="2397850"/>
            <a:ext cx="1341269" cy="1870456"/>
          </a:xfrm>
          <a:prstGeom prst="rect">
            <a:avLst/>
          </a:prstGeom>
          <a:solidFill>
            <a:srgbClr val="FFFFFF">
              <a:shade val="85000"/>
            </a:srgbClr>
          </a:solidFill>
          <a:ln w="571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Рисунок 8"/>
          <p:cNvPicPr>
            <a:picLocks noChangeAspect="1"/>
          </p:cNvPicPr>
          <p:nvPr/>
        </p:nvPicPr>
        <p:blipFill>
          <a:blip r:embed="rId4" cstate="print">
            <a:extLst>
              <a:ext uri="{BEBA8EAE-BF5A-486C-A8C5-ECC9F3942E4B}">
                <a14:imgProps xmlns:a14="http://schemas.microsoft.com/office/drawing/2010/main">
                  <a14:imgLayer r:embed="rId5">
                    <a14:imgEffect>
                      <a14:backgroundRemoval t="609" b="96195" l="5917" r="92012"/>
                    </a14:imgEffect>
                  </a14:imgLayer>
                </a14:imgProps>
              </a:ext>
              <a:ext uri="{28A0092B-C50C-407E-A947-70E740481C1C}">
                <a14:useLocalDpi xmlns:a14="http://schemas.microsoft.com/office/drawing/2010/main" val="0"/>
              </a:ext>
            </a:extLst>
          </a:blip>
          <a:stretch>
            <a:fillRect/>
          </a:stretch>
        </p:blipFill>
        <p:spPr>
          <a:xfrm>
            <a:off x="9300839" y="1855433"/>
            <a:ext cx="2570929" cy="4293620"/>
          </a:xfrm>
          <a:prstGeom prst="rect">
            <a:avLst/>
          </a:prstGeom>
        </p:spPr>
      </p:pic>
      <p:pic>
        <p:nvPicPr>
          <p:cNvPr id="10" name="Рисунок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80658" y="158334"/>
            <a:ext cx="2059503" cy="3717032"/>
          </a:xfrm>
          <a:prstGeom prst="rect">
            <a:avLst/>
          </a:prstGeom>
          <a:solidFill>
            <a:srgbClr val="FFFFFF">
              <a:shade val="85000"/>
            </a:srgbClr>
          </a:solidFill>
          <a:ln w="571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Рисунок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7695" y="133841"/>
            <a:ext cx="1576750" cy="1699741"/>
          </a:xfrm>
          <a:prstGeom prst="rect">
            <a:avLst/>
          </a:prstGeom>
          <a:solidFill>
            <a:srgbClr val="FFFFFF">
              <a:shade val="85000"/>
            </a:srgbClr>
          </a:solidFill>
          <a:ln w="571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Рисунок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374106" y="196162"/>
            <a:ext cx="1393187" cy="1715885"/>
          </a:xfrm>
          <a:prstGeom prst="rect">
            <a:avLst/>
          </a:prstGeom>
          <a:solidFill>
            <a:srgbClr val="FFFFFF">
              <a:shade val="85000"/>
            </a:srgbClr>
          </a:solidFill>
          <a:ln w="571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Рисунок 13">
            <a:extLst>
              <a:ext uri="{FF2B5EF4-FFF2-40B4-BE49-F238E27FC236}">
                <a16:creationId xmlns:a16="http://schemas.microsoft.com/office/drawing/2014/main" xmlns="" id="{A7D01161-93E0-474B-9237-0802B338523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789064" y="4029567"/>
            <a:ext cx="1533650" cy="1876047"/>
          </a:xfrm>
          <a:prstGeom prst="rect">
            <a:avLst/>
          </a:prstGeom>
          <a:solidFill>
            <a:srgbClr val="FFFFFF">
              <a:shade val="85000"/>
            </a:srgbClr>
          </a:solidFill>
          <a:ln w="571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Рисунок 14">
            <a:extLst>
              <a:ext uri="{FF2B5EF4-FFF2-40B4-BE49-F238E27FC236}">
                <a16:creationId xmlns:a16="http://schemas.microsoft.com/office/drawing/2014/main" xmlns="" id="{C1E7A1B8-3561-4BDA-A015-758ACF92E55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568287" y="4690587"/>
            <a:ext cx="3587224" cy="1215027"/>
          </a:xfrm>
          <a:prstGeom prst="rect">
            <a:avLst/>
          </a:prstGeom>
          <a:solidFill>
            <a:srgbClr val="FFFFFF">
              <a:shade val="85000"/>
            </a:srgbClr>
          </a:solidFill>
          <a:ln w="571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7" name="Рисунок 1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650753" y="1260324"/>
            <a:ext cx="2099269" cy="1896659"/>
          </a:xfrm>
          <a:prstGeom prst="rect">
            <a:avLst/>
          </a:prstGeom>
          <a:solidFill>
            <a:srgbClr val="FFFFFF">
              <a:shade val="85000"/>
            </a:srgbClr>
          </a:solidFill>
          <a:ln w="571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849809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Рисунок 2"/>
          <p:cNvSpPr>
            <a:spLocks noGrp="1"/>
          </p:cNvSpPr>
          <p:nvPr>
            <p:ph type="pic" sz="quarter" idx="13"/>
          </p:nvPr>
        </p:nvSpPr>
        <p:spPr/>
      </p:sp>
      <p:sp>
        <p:nvSpPr>
          <p:cNvPr id="4" name="Текст 3"/>
          <p:cNvSpPr>
            <a:spLocks noGrp="1"/>
          </p:cNvSpPr>
          <p:nvPr>
            <p:ph type="body" sz="quarter" idx="14"/>
          </p:nvPr>
        </p:nvSpPr>
        <p:spPr/>
        <p:txBody>
          <a:bodyPr/>
          <a:lstStyle/>
          <a:p>
            <a:endParaRPr lang="ru-RU" dirty="0"/>
          </a:p>
        </p:txBody>
      </p:sp>
      <p:pic>
        <p:nvPicPr>
          <p:cNvPr id="1026" name="Picture 2" descr="C:\Users\BarX\Desktop\photo_2022-08-05_09-24-2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2263" y="-469994"/>
            <a:ext cx="4643650" cy="348273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G:\материалы к конференции 2022 год\фото к презентации на выступление\photo_2022-08-05_09-24-4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37913" y="-1084144"/>
            <a:ext cx="5457968" cy="40934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материалы к конференции 2022 год\фото к презентации на выступление\photo_2022-08-05_09-24-5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01386" y="3012744"/>
            <a:ext cx="4965511" cy="3989637"/>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4285" y="3113477"/>
            <a:ext cx="3037032" cy="20197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15400" y="3112406"/>
            <a:ext cx="2570676" cy="1867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01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2388" y="395785"/>
            <a:ext cx="10671412" cy="1294903"/>
          </a:xfrm>
        </p:spPr>
        <p:txBody>
          <a:bodyPr>
            <a:normAutofit/>
          </a:bodyPr>
          <a:lstStyle/>
          <a:p>
            <a:r>
              <a:rPr lang="ru-RU" sz="3100" b="1" dirty="0"/>
              <a:t>Социально-педагогическая	 направленность.</a:t>
            </a:r>
            <a:r>
              <a:rPr lang="ru-RU" dirty="0"/>
              <a:t/>
            </a:r>
            <a:br>
              <a:rPr lang="ru-RU" dirty="0"/>
            </a:br>
            <a:endParaRPr lang="ru-RU" dirty="0"/>
          </a:p>
        </p:txBody>
      </p:sp>
      <p:sp>
        <p:nvSpPr>
          <p:cNvPr id="4" name="Текст 3"/>
          <p:cNvSpPr>
            <a:spLocks noGrp="1"/>
          </p:cNvSpPr>
          <p:nvPr>
            <p:ph type="body" sz="quarter" idx="14"/>
          </p:nvPr>
        </p:nvSpPr>
        <p:spPr>
          <a:xfrm>
            <a:off x="1091953" y="1109709"/>
            <a:ext cx="7409790" cy="3497801"/>
          </a:xfrm>
        </p:spPr>
        <p:txBody>
          <a:bodyPr>
            <a:normAutofit fontScale="55000" lnSpcReduction="20000"/>
          </a:bodyPr>
          <a:lstStyle/>
          <a:p>
            <a:pPr marL="0" indent="0">
              <a:buNone/>
            </a:pPr>
            <a:r>
              <a:rPr lang="ru-RU" sz="5100" dirty="0"/>
              <a:t>Социально-педагогическая направленность программ нацелена на: </a:t>
            </a:r>
          </a:p>
          <a:p>
            <a:r>
              <a:rPr lang="ru-RU" sz="5100" dirty="0"/>
              <a:t>- коррекция и социокультурная реабилитации детей с ОВЗ </a:t>
            </a:r>
          </a:p>
          <a:p>
            <a:r>
              <a:rPr lang="ru-RU" sz="5100" dirty="0"/>
              <a:t>- профориентация и </a:t>
            </a:r>
            <a:r>
              <a:rPr lang="ru-RU" sz="5100" dirty="0" err="1"/>
              <a:t>предпрофессиональная</a:t>
            </a:r>
            <a:r>
              <a:rPr lang="ru-RU" sz="5100" dirty="0"/>
              <a:t> </a:t>
            </a:r>
            <a:r>
              <a:rPr lang="ru-RU" sz="5100" dirty="0" smtClean="0"/>
              <a:t>подготовку</a:t>
            </a:r>
          </a:p>
          <a:p>
            <a:pPr lvl="0">
              <a:buNone/>
            </a:pPr>
            <a:r>
              <a:rPr lang="ru-RU" sz="5100" dirty="0" smtClean="0">
                <a:solidFill>
                  <a:srgbClr val="DF5327">
                    <a:lumMod val="75000"/>
                  </a:srgbClr>
                </a:solidFill>
              </a:rPr>
              <a:t>В нашем образовательном учреждении реализовывается АДОП по социально-педагогической направленности социальным педагогом:  «Я среди людей»</a:t>
            </a:r>
            <a:r>
              <a:rPr lang="ru-RU" sz="5100" dirty="0" smtClean="0"/>
              <a:t> </a:t>
            </a:r>
            <a:endParaRPr lang="ru-RU" sz="5100" dirty="0"/>
          </a:p>
          <a:p>
            <a:endParaRPr lang="ru-RU"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4569" y="4789416"/>
            <a:ext cx="3175000" cy="276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20431" y="4789416"/>
            <a:ext cx="2614098" cy="17895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34529" y="4734610"/>
            <a:ext cx="2628014" cy="19748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60969" y="5350195"/>
            <a:ext cx="2862917" cy="19361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753600" y="2985455"/>
            <a:ext cx="2740573" cy="23172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descr="C:\Users\HOME\Desktop\20220420_140811.jpg"/>
          <p:cNvPicPr>
            <a:picLocks noChangeAspect="1" noChangeArrowheads="1"/>
          </p:cNvPicPr>
          <p:nvPr/>
        </p:nvPicPr>
        <p:blipFill>
          <a:blip r:embed="rId7" cstate="print"/>
          <a:srcRect/>
          <a:stretch>
            <a:fillRect/>
          </a:stretch>
        </p:blipFill>
        <p:spPr bwMode="auto">
          <a:xfrm>
            <a:off x="8891815" y="170875"/>
            <a:ext cx="3724729" cy="2788226"/>
          </a:xfrm>
          <a:prstGeom prst="rect">
            <a:avLst/>
          </a:prstGeom>
          <a:noFill/>
        </p:spPr>
      </p:pic>
    </p:spTree>
    <p:extLst>
      <p:ext uri="{BB962C8B-B14F-4D97-AF65-F5344CB8AC3E}">
        <p14:creationId xmlns:p14="http://schemas.microsoft.com/office/powerpoint/2010/main" val="3247830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767639"/>
          </a:xfrm>
        </p:spPr>
        <p:txBody>
          <a:bodyPr>
            <a:normAutofit fontScale="90000"/>
          </a:bodyPr>
          <a:lstStyle/>
          <a:p>
            <a:r>
              <a:rPr lang="ru-RU" sz="3100" dirty="0"/>
              <a:t>Туристско-краеведческая направленность  </a:t>
            </a:r>
            <a:br>
              <a:rPr lang="ru-RU" sz="3100" dirty="0"/>
            </a:br>
            <a:r>
              <a:rPr lang="ru-RU" sz="3100" dirty="0" smtClean="0"/>
              <a:t>АДОП «Школьный </a:t>
            </a:r>
            <a:r>
              <a:rPr lang="ru-RU" sz="3100" dirty="0"/>
              <a:t>музей»</a:t>
            </a:r>
            <a:r>
              <a:rPr lang="ru-RU" dirty="0"/>
              <a:t/>
            </a:r>
            <a:br>
              <a:rPr lang="ru-RU" dirty="0"/>
            </a:br>
            <a:endParaRPr lang="ru-RU" dirty="0"/>
          </a:p>
        </p:txBody>
      </p:sp>
      <p:sp>
        <p:nvSpPr>
          <p:cNvPr id="7" name="Текст 6"/>
          <p:cNvSpPr>
            <a:spLocks noGrp="1"/>
          </p:cNvSpPr>
          <p:nvPr>
            <p:ph type="body" sz="quarter" idx="17"/>
          </p:nvPr>
        </p:nvSpPr>
        <p:spPr>
          <a:xfrm>
            <a:off x="523783" y="1136342"/>
            <a:ext cx="7492753" cy="5032446"/>
          </a:xfrm>
        </p:spPr>
        <p:txBody>
          <a:bodyPr>
            <a:normAutofit/>
          </a:bodyPr>
          <a:lstStyle/>
          <a:p>
            <a:pPr marL="0" indent="0">
              <a:buNone/>
            </a:pPr>
            <a:r>
              <a:rPr lang="ru-RU" dirty="0" smtClean="0">
                <a:solidFill>
                  <a:schemeClr val="accent6"/>
                </a:solidFill>
              </a:rPr>
              <a:t>Целью программы  </a:t>
            </a:r>
            <a:r>
              <a:rPr lang="ru-RU" dirty="0">
                <a:solidFill>
                  <a:schemeClr val="accent6"/>
                </a:solidFill>
              </a:rPr>
              <a:t>является овладение учащимися знаниями, умениями и навыками туристско-краеведческой деятельности, использование потенциала </a:t>
            </a:r>
            <a:r>
              <a:rPr lang="ru-RU" dirty="0" smtClean="0">
                <a:solidFill>
                  <a:schemeClr val="accent6"/>
                </a:solidFill>
              </a:rPr>
              <a:t>краеведения </a:t>
            </a:r>
            <a:r>
              <a:rPr lang="ru-RU" dirty="0">
                <a:solidFill>
                  <a:schemeClr val="accent6"/>
                </a:solidFill>
              </a:rPr>
              <a:t>для решения проблем эффективной адаптации </a:t>
            </a:r>
            <a:r>
              <a:rPr lang="ru-RU" dirty="0" smtClean="0">
                <a:solidFill>
                  <a:schemeClr val="accent6"/>
                </a:solidFill>
              </a:rPr>
              <a:t>детей и подростков к </a:t>
            </a:r>
            <a:r>
              <a:rPr lang="ru-RU" dirty="0">
                <a:solidFill>
                  <a:schemeClr val="accent6"/>
                </a:solidFill>
              </a:rPr>
              <a:t>жизни, укрепления их физического и психологического здоровья, социальной реабилитации, коррекции и </a:t>
            </a:r>
            <a:r>
              <a:rPr lang="ru-RU" dirty="0" smtClean="0">
                <a:solidFill>
                  <a:schemeClr val="accent6"/>
                </a:solidFill>
              </a:rPr>
              <a:t>личностного </a:t>
            </a:r>
            <a:r>
              <a:rPr lang="ru-RU" dirty="0">
                <a:solidFill>
                  <a:schemeClr val="accent6"/>
                </a:solidFill>
              </a:rPr>
              <a:t>развития.</a:t>
            </a:r>
          </a:p>
          <a:p>
            <a:pPr marL="0" indent="0">
              <a:buNone/>
            </a:pPr>
            <a:endParaRPr lang="ru-RU" dirty="0"/>
          </a:p>
        </p:txBody>
      </p:sp>
      <p:sp>
        <p:nvSpPr>
          <p:cNvPr id="8" name="Текст 7"/>
          <p:cNvSpPr>
            <a:spLocks noGrp="1"/>
          </p:cNvSpPr>
          <p:nvPr>
            <p:ph type="body" sz="quarter" idx="18"/>
          </p:nvPr>
        </p:nvSpPr>
        <p:spPr>
          <a:xfrm>
            <a:off x="9122391" y="1024127"/>
            <a:ext cx="2286000" cy="1355725"/>
          </a:xfrm>
        </p:spPr>
        <p:txBody>
          <a:bodyPr/>
          <a:lstStyle/>
          <a:p>
            <a:endParaRPr lang="ru-RU" dirty="0"/>
          </a:p>
        </p:txBody>
      </p:sp>
      <p:sp>
        <p:nvSpPr>
          <p:cNvPr id="9" name="Текст 8"/>
          <p:cNvSpPr>
            <a:spLocks noGrp="1"/>
          </p:cNvSpPr>
          <p:nvPr>
            <p:ph type="body" sz="quarter" idx="19"/>
          </p:nvPr>
        </p:nvSpPr>
        <p:spPr>
          <a:xfrm>
            <a:off x="9067800" y="2604965"/>
            <a:ext cx="2286000" cy="1355725"/>
          </a:xfrm>
        </p:spPr>
        <p:txBody>
          <a:bodyPr/>
          <a:lstStyle/>
          <a:p>
            <a:endParaRPr lang="ru-RU" dirty="0"/>
          </a:p>
        </p:txBody>
      </p:sp>
      <p:sp>
        <p:nvSpPr>
          <p:cNvPr id="10" name="Текст 9"/>
          <p:cNvSpPr>
            <a:spLocks noGrp="1"/>
          </p:cNvSpPr>
          <p:nvPr>
            <p:ph type="body" sz="quarter" idx="20"/>
          </p:nvPr>
        </p:nvSpPr>
        <p:spPr/>
        <p:txBody>
          <a:bodyPr/>
          <a:lstStyle/>
          <a:p>
            <a:endParaRPr lang="ru-RU" dirty="0"/>
          </a:p>
        </p:txBody>
      </p:sp>
      <p:pic>
        <p:nvPicPr>
          <p:cNvPr id="2050" name="Picture 2" descr="C:\Users\BarX\Desktop\20210929_13064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71814" y="523353"/>
            <a:ext cx="3986423" cy="298412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BarX\Desktop\20211005_12262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35203" y="4000500"/>
            <a:ext cx="3810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992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73152"/>
            <a:ext cx="7508940" cy="950976"/>
          </a:xfrm>
        </p:spPr>
        <p:txBody>
          <a:bodyPr>
            <a:normAutofit/>
          </a:bodyPr>
          <a:lstStyle/>
          <a:p>
            <a:r>
              <a:rPr lang="ru-RU" sz="2800" dirty="0" smtClean="0"/>
              <a:t>Физкультурно-спортивная </a:t>
            </a:r>
            <a:r>
              <a:rPr lang="ru-RU" sz="2800" dirty="0"/>
              <a:t>	 направленность </a:t>
            </a:r>
            <a:r>
              <a:rPr lang="ru-RU" sz="2800" dirty="0" smtClean="0"/>
              <a:t/>
            </a:r>
            <a:br>
              <a:rPr lang="ru-RU" sz="2800" dirty="0" smtClean="0"/>
            </a:br>
            <a:r>
              <a:rPr lang="ru-RU" sz="2800" dirty="0" smtClean="0"/>
              <a:t>АДОП «Спортивные </a:t>
            </a:r>
            <a:r>
              <a:rPr lang="ru-RU" sz="2800" dirty="0"/>
              <a:t>и подвижные игры»</a:t>
            </a:r>
            <a:endParaRPr lang="ru-RU" sz="2800" dirty="0"/>
          </a:p>
        </p:txBody>
      </p:sp>
      <p:sp>
        <p:nvSpPr>
          <p:cNvPr id="3" name="Объект 2"/>
          <p:cNvSpPr>
            <a:spLocks noGrp="1"/>
          </p:cNvSpPr>
          <p:nvPr>
            <p:ph idx="1"/>
          </p:nvPr>
        </p:nvSpPr>
        <p:spPr>
          <a:xfrm>
            <a:off x="399495" y="976545"/>
            <a:ext cx="6454066" cy="4270370"/>
          </a:xfrm>
        </p:spPr>
        <p:txBody>
          <a:bodyPr>
            <a:normAutofit fontScale="85000" lnSpcReduction="20000"/>
          </a:bodyPr>
          <a:lstStyle/>
          <a:p>
            <a:pPr marL="0" indent="0">
              <a:buNone/>
            </a:pPr>
            <a:r>
              <a:rPr lang="ru-RU" dirty="0"/>
              <a:t>Основными целями </a:t>
            </a:r>
            <a:r>
              <a:rPr lang="ru-RU" dirty="0" smtClean="0"/>
              <a:t>является</a:t>
            </a:r>
          </a:p>
          <a:p>
            <a:pPr marL="0" indent="0">
              <a:buNone/>
            </a:pPr>
            <a:r>
              <a:rPr lang="ru-RU" dirty="0" smtClean="0"/>
              <a:t> создание </a:t>
            </a:r>
            <a:r>
              <a:rPr lang="ru-RU" dirty="0"/>
              <a:t>оптимальных условий для: </a:t>
            </a:r>
          </a:p>
          <a:p>
            <a:pPr lvl="0"/>
            <a:r>
              <a:rPr lang="ru-RU" dirty="0"/>
              <a:t>укрепления здоровья;</a:t>
            </a:r>
          </a:p>
          <a:p>
            <a:pPr lvl="0"/>
            <a:r>
              <a:rPr lang="ru-RU" dirty="0"/>
              <a:t>всестороннего и полноценного развития двигательных и психофизических способностей;</a:t>
            </a:r>
          </a:p>
          <a:p>
            <a:pPr lvl="0"/>
            <a:r>
              <a:rPr lang="ru-RU" dirty="0"/>
              <a:t>коррекции двигательных нарушений;</a:t>
            </a:r>
          </a:p>
          <a:p>
            <a:pPr lvl="0"/>
            <a:r>
              <a:rPr lang="ru-RU" dirty="0"/>
              <a:t>успешной социальной адаптации в обществе; </a:t>
            </a:r>
          </a:p>
          <a:p>
            <a:pPr lvl="0"/>
            <a:r>
              <a:rPr lang="ru-RU" dirty="0"/>
              <a:t>привлечения к регулярным доступным занятиям физической культурой и спортом; </a:t>
            </a:r>
          </a:p>
          <a:p>
            <a:pPr lvl="0"/>
            <a:r>
              <a:rPr lang="ru-RU" dirty="0"/>
              <a:t>формирования здорового образа жизни;</a:t>
            </a:r>
          </a:p>
          <a:p>
            <a:pPr lvl="0"/>
            <a:r>
              <a:rPr lang="ru-RU" dirty="0"/>
              <a:t>физкультурного и спортивного воспитания</a:t>
            </a:r>
            <a:r>
              <a:rPr lang="ru-RU" dirty="0" smtClean="0"/>
              <a:t>;</a:t>
            </a:r>
            <a:endParaRPr lang="ru-RU"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85741" y="1660714"/>
            <a:ext cx="3636966" cy="27344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97546" y="-450574"/>
            <a:ext cx="3219418" cy="211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C:\Users\HOME\Desktop\IMG_20220523_171213.jpg"/>
          <p:cNvPicPr>
            <a:picLocks noChangeAspect="1" noChangeArrowheads="1"/>
          </p:cNvPicPr>
          <p:nvPr/>
        </p:nvPicPr>
        <p:blipFill>
          <a:blip r:embed="rId4" cstate="print"/>
          <a:srcRect/>
          <a:stretch>
            <a:fillRect/>
          </a:stretch>
        </p:blipFill>
        <p:spPr bwMode="auto">
          <a:xfrm>
            <a:off x="7685741" y="4366334"/>
            <a:ext cx="3828381" cy="1768712"/>
          </a:xfrm>
          <a:prstGeom prst="rect">
            <a:avLst/>
          </a:prstGeom>
          <a:noFill/>
        </p:spPr>
      </p:pic>
    </p:spTree>
    <p:extLst>
      <p:ext uri="{BB962C8B-B14F-4D97-AF65-F5344CB8AC3E}">
        <p14:creationId xmlns:p14="http://schemas.microsoft.com/office/powerpoint/2010/main" val="1615562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a:t/>
            </a:r>
            <a:br>
              <a:rPr lang="ru-RU" dirty="0"/>
            </a:br>
            <a:endParaRPr lang="ru-RU" dirty="0"/>
          </a:p>
        </p:txBody>
      </p:sp>
      <p:sp>
        <p:nvSpPr>
          <p:cNvPr id="3" name="Объект 2"/>
          <p:cNvSpPr>
            <a:spLocks noGrp="1"/>
          </p:cNvSpPr>
          <p:nvPr>
            <p:ph idx="1"/>
          </p:nvPr>
        </p:nvSpPr>
        <p:spPr>
          <a:xfrm>
            <a:off x="689114" y="543339"/>
            <a:ext cx="6876458" cy="4383504"/>
          </a:xfrm>
        </p:spPr>
        <p:txBody>
          <a:bodyPr>
            <a:normAutofit/>
          </a:bodyPr>
          <a:lstStyle/>
          <a:p>
            <a:pPr marL="0" indent="0" algn="just">
              <a:buNone/>
            </a:pPr>
            <a:r>
              <a:rPr lang="ru-RU" sz="2400" dirty="0"/>
              <a:t>Активная двигательная деятельность игрового характера и вызываемые ею положительные эмоции усиливают все физиологические процессы в организме, улучшают работу всех органов и систем. </a:t>
            </a:r>
            <a:endParaRPr lang="ru-RU" sz="2400" dirty="0" smtClean="0"/>
          </a:p>
          <a:p>
            <a:pPr marL="0" indent="0" algn="just">
              <a:buNone/>
            </a:pPr>
            <a:r>
              <a:rPr lang="ru-RU" sz="2400" dirty="0" smtClean="0"/>
              <a:t>Возникающие </a:t>
            </a:r>
            <a:r>
              <a:rPr lang="ru-RU" sz="2400" dirty="0"/>
              <a:t>в игре неожиданные ситуации приучают детей целесообразно использовать приобретенные двигательные навыки. В подвижных играх создаются наиболее благоприятные условия для развития физических качеств.</a:t>
            </a:r>
          </a:p>
          <a:p>
            <a:endParaRPr lang="ru-RU" sz="2400"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3767" y="4757020"/>
            <a:ext cx="3191653" cy="21009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92772" y="4609308"/>
            <a:ext cx="3193143" cy="2248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24612" y="4584700"/>
            <a:ext cx="3479800" cy="2273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0" name="Picture 2" descr="C:\Users\HOME\Desktop\IMG_5427.JPG"/>
          <p:cNvPicPr>
            <a:picLocks noChangeAspect="1" noChangeArrowheads="1"/>
          </p:cNvPicPr>
          <p:nvPr/>
        </p:nvPicPr>
        <p:blipFill>
          <a:blip r:embed="rId5" cstate="print"/>
          <a:srcRect/>
          <a:stretch>
            <a:fillRect/>
          </a:stretch>
        </p:blipFill>
        <p:spPr bwMode="auto">
          <a:xfrm>
            <a:off x="7739745" y="1270908"/>
            <a:ext cx="4125684" cy="3094263"/>
          </a:xfrm>
          <a:prstGeom prst="rect">
            <a:avLst/>
          </a:prstGeom>
          <a:noFill/>
        </p:spPr>
      </p:pic>
      <p:pic>
        <p:nvPicPr>
          <p:cNvPr id="3075" name="Picture 3"/>
          <p:cNvPicPr>
            <a:picLocks noChangeAspect="1" noChangeArrowheads="1"/>
          </p:cNvPicPr>
          <p:nvPr/>
        </p:nvPicPr>
        <p:blipFill>
          <a:blip r:embed="rId6" cstate="print"/>
          <a:srcRect/>
          <a:stretch>
            <a:fillRect/>
          </a:stretch>
        </p:blipFill>
        <p:spPr bwMode="auto">
          <a:xfrm>
            <a:off x="2760436" y="4637314"/>
            <a:ext cx="2867478" cy="2220686"/>
          </a:xfrm>
          <a:prstGeom prst="rect">
            <a:avLst/>
          </a:prstGeom>
          <a:noFill/>
          <a:ln w="9525">
            <a:noFill/>
            <a:miter lim="800000"/>
            <a:headEnd/>
            <a:tailEnd/>
          </a:ln>
        </p:spPr>
      </p:pic>
    </p:spTree>
    <p:extLst>
      <p:ext uri="{BB962C8B-B14F-4D97-AF65-F5344CB8AC3E}">
        <p14:creationId xmlns:p14="http://schemas.microsoft.com/office/powerpoint/2010/main" val="364758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Нормативные документы</a:t>
            </a:r>
          </a:p>
        </p:txBody>
      </p:sp>
      <p:sp>
        <p:nvSpPr>
          <p:cNvPr id="3" name="Содержимое 2"/>
          <p:cNvSpPr>
            <a:spLocks noGrp="1"/>
          </p:cNvSpPr>
          <p:nvPr>
            <p:ph idx="1"/>
          </p:nvPr>
        </p:nvSpPr>
        <p:spPr>
          <a:xfrm>
            <a:off x="838200" y="1282700"/>
            <a:ext cx="10642600" cy="5575299"/>
          </a:xfrm>
        </p:spPr>
        <p:txBody>
          <a:bodyPr anchor="ctr">
            <a:noAutofit/>
          </a:bodyPr>
          <a:lstStyle/>
          <a:p>
            <a:pPr marL="0" indent="0">
              <a:buNone/>
            </a:pPr>
            <a:r>
              <a:rPr lang="ru-RU" sz="2000" dirty="0"/>
              <a:t>Основополагающим законодательным актом, регулирующим процесс образования детей с ОВЗ, является Федеральный закон от 29 декабря 2012 г. № 273-ФЗ «Об образовании в Российской Федерации» (далее — Федеральный закон № 273-ФЗ, ФЗ № 273).</a:t>
            </a:r>
          </a:p>
          <a:p>
            <a:pPr lvl="0"/>
            <a:r>
              <a:rPr lang="ru-RU" sz="2000" dirty="0">
                <a:latin typeface="Calibri" pitchFamily="34" charset="0"/>
                <a:cs typeface="Calibri" pitchFamily="34" charset="0"/>
              </a:rPr>
              <a:t>Стратегия развития воспитания в Российской Федерации на период до 2025 г., утверждена распоряжением Правительства РФ от 29.05 2015г. № 996-р;</a:t>
            </a:r>
          </a:p>
          <a:p>
            <a:pPr lvl="0"/>
            <a:r>
              <a:rPr lang="ru-RU" sz="2000" dirty="0">
                <a:latin typeface="Calibri" pitchFamily="34" charset="0"/>
                <a:cs typeface="Calibri" pitchFamily="34" charset="0"/>
              </a:rPr>
              <a:t>Концепция развития дополнительного образования детей (утверждена распоряжением Правительства Российской Федерации от 4 сентября 2014 г. № 1726-р);</a:t>
            </a:r>
          </a:p>
          <a:p>
            <a:pPr lvl="0"/>
            <a:r>
              <a:rPr lang="ru-RU" sz="2000" dirty="0" smtClean="0">
                <a:latin typeface="Calibri" pitchFamily="34" charset="0"/>
                <a:cs typeface="Calibri" pitchFamily="34" charset="0"/>
              </a:rPr>
              <a:t>Приказ </a:t>
            </a:r>
            <a:r>
              <a:rPr lang="ru-RU" sz="2000" dirty="0" err="1" smtClean="0">
                <a:latin typeface="Calibri" pitchFamily="34" charset="0"/>
                <a:cs typeface="Calibri" pitchFamily="34" charset="0"/>
              </a:rPr>
              <a:t>Минпросвещения</a:t>
            </a:r>
            <a:r>
              <a:rPr lang="ru-RU" sz="2000" dirty="0" smtClean="0">
                <a:latin typeface="Calibri" pitchFamily="34" charset="0"/>
                <a:cs typeface="Calibri" pitchFamily="34" charset="0"/>
              </a:rPr>
              <a:t> России от 09.11.2018 №196 «Об утверждении Порядка организации и осуществления образовательной деятельности по дополнительным общеобразовательным программам»; </a:t>
            </a:r>
            <a:endParaRPr lang="ru-RU" sz="2000" dirty="0">
              <a:latin typeface="Calibri" pitchFamily="34" charset="0"/>
              <a:cs typeface="Calibri" pitchFamily="34" charset="0"/>
            </a:endParaRPr>
          </a:p>
          <a:p>
            <a:pPr lvl="0"/>
            <a:r>
              <a:rPr lang="ru-RU" sz="2000" dirty="0">
                <a:latin typeface="Calibri" pitchFamily="34" charset="0"/>
                <a:cs typeface="Calibri" pitchFamily="34" charset="0"/>
              </a:rPr>
              <a:t> Письмо Министерства образования и науки Российской Федерации от 18 ноября 2015 г. № 09-3242 «Методические рекомендации по проектированию дополнительных </a:t>
            </a:r>
            <a:r>
              <a:rPr lang="ru-RU" sz="2000" dirty="0" err="1">
                <a:latin typeface="Calibri" pitchFamily="34" charset="0"/>
                <a:cs typeface="Calibri" pitchFamily="34" charset="0"/>
              </a:rPr>
              <a:t>общеразвивающих</a:t>
            </a:r>
            <a:r>
              <a:rPr lang="ru-RU" sz="2000" dirty="0">
                <a:latin typeface="Calibri" pitchFamily="34" charset="0"/>
                <a:cs typeface="Calibri" pitchFamily="34" charset="0"/>
              </a:rPr>
              <a:t> программ»;</a:t>
            </a:r>
          </a:p>
          <a:p>
            <a:pPr lvl="0"/>
            <a:r>
              <a:rPr lang="ru-RU" sz="2000" dirty="0">
                <a:latin typeface="Calibri" pitchFamily="34" charset="0"/>
                <a:cs typeface="Calibri" pitchFamily="34" charset="0"/>
              </a:rPr>
              <a:t> Письмо </a:t>
            </a:r>
            <a:r>
              <a:rPr lang="ru-RU" sz="2000" dirty="0" err="1">
                <a:latin typeface="Calibri" pitchFamily="34" charset="0"/>
                <a:cs typeface="Calibri" pitchFamily="34" charset="0"/>
              </a:rPr>
              <a:t>Минобрнауки</a:t>
            </a:r>
            <a:r>
              <a:rPr lang="ru-RU" sz="2000" dirty="0">
                <a:latin typeface="Calibri" pitchFamily="34" charset="0"/>
                <a:cs typeface="Calibri" pitchFamily="34" charset="0"/>
              </a:rPr>
              <a:t> России от 29.03.2016 года № ВК-641/09 «Методические рекомендации по реализации адаптированных дополнительных общеобразовательных программ, способствующих социально-психологической реабилитации, профессиональному самоопределению детей с ограниченными возможностями здоровья, включая детей-инвалидов, с учетом их особых образовательных  потребностей».</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Техническая	 направленность </a:t>
            </a:r>
            <a:br>
              <a:rPr lang="ru-RU" dirty="0"/>
            </a:br>
            <a:endParaRPr lang="ru-RU" dirty="0"/>
          </a:p>
        </p:txBody>
      </p:sp>
      <p:sp>
        <p:nvSpPr>
          <p:cNvPr id="3" name="Объект 2"/>
          <p:cNvSpPr>
            <a:spLocks noGrp="1"/>
          </p:cNvSpPr>
          <p:nvPr>
            <p:ph idx="1"/>
          </p:nvPr>
        </p:nvSpPr>
        <p:spPr/>
        <p:txBody>
          <a:bodyPr>
            <a:normAutofit lnSpcReduction="10000"/>
          </a:bodyPr>
          <a:lstStyle/>
          <a:p>
            <a:pPr marL="0" indent="0" algn="just">
              <a:buNone/>
            </a:pPr>
            <a:r>
              <a:rPr lang="ru-RU" dirty="0"/>
              <a:t>При реализации адаптированных дополнительных общеобразовательных программ технической направленности </a:t>
            </a:r>
            <a:r>
              <a:rPr lang="ru-RU" dirty="0" smtClean="0"/>
              <a:t>решаются задачи:</a:t>
            </a:r>
            <a:endParaRPr lang="ru-RU" dirty="0"/>
          </a:p>
          <a:p>
            <a:pPr algn="just"/>
            <a:r>
              <a:rPr lang="ru-RU" dirty="0"/>
              <a:t> -обеспечение условий для творческой активности и </a:t>
            </a:r>
            <a:r>
              <a:rPr lang="ru-RU" dirty="0" smtClean="0"/>
              <a:t>самореализации личности </a:t>
            </a:r>
            <a:r>
              <a:rPr lang="ru-RU" dirty="0"/>
              <a:t>учащихся;</a:t>
            </a:r>
          </a:p>
          <a:p>
            <a:pPr algn="just"/>
            <a:r>
              <a:rPr lang="ru-RU" dirty="0"/>
              <a:t>-</a:t>
            </a:r>
            <a:r>
              <a:rPr lang="ru-RU" dirty="0" smtClean="0"/>
              <a:t>приобщение </a:t>
            </a:r>
            <a:r>
              <a:rPr lang="ru-RU" dirty="0"/>
              <a:t>учащихся к ручному труду</a:t>
            </a:r>
            <a:r>
              <a:rPr lang="ru-RU" dirty="0" smtClean="0"/>
              <a:t>;</a:t>
            </a:r>
            <a:endParaRPr lang="ru-RU" dirty="0"/>
          </a:p>
          <a:p>
            <a:pPr algn="just"/>
            <a:r>
              <a:rPr lang="ru-RU" dirty="0"/>
              <a:t>-гармоническое развитие личности ребенка средствами </a:t>
            </a:r>
            <a:r>
              <a:rPr lang="ru-RU" dirty="0" smtClean="0"/>
              <a:t>художественно-эстетического </a:t>
            </a:r>
            <a:r>
              <a:rPr lang="ru-RU" dirty="0"/>
              <a:t>образования;</a:t>
            </a:r>
          </a:p>
          <a:p>
            <a:pPr algn="just"/>
            <a:r>
              <a:rPr lang="ru-RU" dirty="0"/>
              <a:t>-развитие его художественно-творческих умений;</a:t>
            </a:r>
          </a:p>
          <a:p>
            <a:pPr algn="just"/>
            <a:r>
              <a:rPr lang="ru-RU" dirty="0"/>
              <a:t>-содействие жизненному самоопределению учащихся.</a:t>
            </a:r>
          </a:p>
          <a:p>
            <a:endParaRPr lang="ru-RU" dirty="0"/>
          </a:p>
        </p:txBody>
      </p:sp>
    </p:spTree>
    <p:extLst>
      <p:ext uri="{BB962C8B-B14F-4D97-AF65-F5344CB8AC3E}">
        <p14:creationId xmlns:p14="http://schemas.microsoft.com/office/powerpoint/2010/main" val="1322745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537278" y="365126"/>
            <a:ext cx="4816522" cy="603866"/>
          </a:xfrm>
        </p:spPr>
        <p:txBody>
          <a:bodyPr>
            <a:normAutofit fontScale="90000"/>
          </a:bodyPr>
          <a:lstStyle/>
          <a:p>
            <a:endParaRPr lang="ru-RU" dirty="0"/>
          </a:p>
        </p:txBody>
      </p:sp>
      <p:sp>
        <p:nvSpPr>
          <p:cNvPr id="3" name="Объект 2"/>
          <p:cNvSpPr>
            <a:spLocks noGrp="1"/>
          </p:cNvSpPr>
          <p:nvPr>
            <p:ph idx="1"/>
          </p:nvPr>
        </p:nvSpPr>
        <p:spPr>
          <a:xfrm>
            <a:off x="838200" y="627797"/>
            <a:ext cx="5439770" cy="5549166"/>
          </a:xfrm>
        </p:spPr>
        <p:txBody>
          <a:bodyPr>
            <a:normAutofit fontScale="77500" lnSpcReduction="20000"/>
          </a:bodyPr>
          <a:lstStyle/>
          <a:p>
            <a:pPr marL="0" indent="0" algn="just">
              <a:buNone/>
            </a:pPr>
            <a:r>
              <a:rPr lang="ru-RU" dirty="0" smtClean="0"/>
              <a:t>АДОП «</a:t>
            </a:r>
            <a:r>
              <a:rPr lang="ru-RU" dirty="0" err="1" smtClean="0"/>
              <a:t>Выжигалочка</a:t>
            </a:r>
            <a:r>
              <a:rPr lang="ru-RU" dirty="0"/>
              <a:t>»</a:t>
            </a:r>
          </a:p>
          <a:p>
            <a:pPr marL="0" indent="0" algn="just">
              <a:buNone/>
            </a:pPr>
            <a:r>
              <a:rPr lang="ru-RU" dirty="0" smtClean="0"/>
              <a:t>АДОП «</a:t>
            </a:r>
            <a:r>
              <a:rPr lang="ru-RU" dirty="0" err="1" smtClean="0"/>
              <a:t>Мастерилка</a:t>
            </a:r>
            <a:r>
              <a:rPr lang="ru-RU" dirty="0"/>
              <a:t>»</a:t>
            </a:r>
          </a:p>
          <a:p>
            <a:pPr marL="0" indent="0" algn="just">
              <a:buNone/>
            </a:pPr>
            <a:r>
              <a:rPr lang="ru-RU" dirty="0" smtClean="0"/>
              <a:t>Ориентированы </a:t>
            </a:r>
            <a:r>
              <a:rPr lang="ru-RU" dirty="0"/>
              <a:t>данные программы дополнительного образования </a:t>
            </a:r>
            <a:r>
              <a:rPr lang="ru-RU" dirty="0" smtClean="0"/>
              <a:t>на введение обучающего </a:t>
            </a:r>
            <a:r>
              <a:rPr lang="ru-RU" dirty="0"/>
              <a:t>в удивительный мир </a:t>
            </a:r>
            <a:r>
              <a:rPr lang="ru-RU" dirty="0" smtClean="0"/>
              <a:t>творчества. На создание возможности поверить </a:t>
            </a:r>
            <a:r>
              <a:rPr lang="ru-RU" dirty="0"/>
              <a:t>в себя, в свои способности, </a:t>
            </a:r>
            <a:r>
              <a:rPr lang="ru-RU" dirty="0" smtClean="0"/>
              <a:t>на развитие  </a:t>
            </a:r>
            <a:r>
              <a:rPr lang="ru-RU" dirty="0"/>
              <a:t>изобразительных, художественно-конструкторских способностей, нестандартного мышления, творческой </a:t>
            </a:r>
            <a:r>
              <a:rPr lang="ru-RU" dirty="0" smtClean="0"/>
              <a:t>индивидуальности и профессиональную ориентацию.</a:t>
            </a:r>
          </a:p>
          <a:p>
            <a:pPr marL="0" indent="0" algn="just">
              <a:buNone/>
            </a:pPr>
            <a:r>
              <a:rPr lang="ru-RU" dirty="0" smtClean="0"/>
              <a:t>Обучающие </a:t>
            </a:r>
            <a:r>
              <a:rPr lang="ru-RU" dirty="0"/>
              <a:t>участвуют в  пошиве костюмов. Пошив костюмов своими руками - это довольно кропотливое, но в тоже время очень интересное и увлекательное занятие.  Концертные костюмы для выступлений на </a:t>
            </a:r>
            <a:r>
              <a:rPr lang="ru-RU" dirty="0" smtClean="0"/>
              <a:t>школьные мероприятия </a:t>
            </a:r>
            <a:r>
              <a:rPr lang="ru-RU" dirty="0"/>
              <a:t>дети шьют под руководством педагогов. </a:t>
            </a:r>
            <a:endParaRPr lang="ru-RU" dirty="0"/>
          </a:p>
          <a:p>
            <a:endParaRPr lang="ru-RU"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20798" y="1811925"/>
            <a:ext cx="2064349" cy="1631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62129" y="134484"/>
            <a:ext cx="2138323" cy="1518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41084" y="4063604"/>
            <a:ext cx="2232404" cy="16896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Рисунок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03696" y="3669351"/>
            <a:ext cx="2249864" cy="1904690"/>
          </a:xfrm>
          <a:prstGeom prst="rect">
            <a:avLst/>
          </a:prstGeom>
          <a:solidFill>
            <a:srgbClr val="FFFFFF">
              <a:shade val="85000"/>
            </a:srgbClr>
          </a:solidFill>
          <a:ln w="571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Рисунок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89688" y="130100"/>
            <a:ext cx="2277880" cy="3045742"/>
          </a:xfrm>
          <a:prstGeom prst="rect">
            <a:avLst/>
          </a:prstGeom>
          <a:solidFill>
            <a:srgbClr val="FFFFFF">
              <a:shade val="85000"/>
            </a:srgbClr>
          </a:solidFill>
          <a:ln w="571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84477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lstStyle/>
          <a:p>
            <a:r>
              <a:rPr lang="ru-RU" dirty="0"/>
              <a:t>Развивать творческие способности у детей с ОВЗ жизненно необходимо, это даёт им шанс реализовать </a:t>
            </a:r>
            <a:r>
              <a:rPr lang="ru-RU" dirty="0" smtClean="0"/>
              <a:t>себя</a:t>
            </a:r>
            <a:r>
              <a:rPr lang="ru-RU" dirty="0" smtClean="0"/>
              <a:t>. Они</a:t>
            </a:r>
            <a:r>
              <a:rPr lang="ru-RU" dirty="0" smtClean="0"/>
              <a:t> </a:t>
            </a:r>
            <a:r>
              <a:rPr lang="ru-RU" dirty="0"/>
              <a:t>приобретают успешный опыт в конкретной сфере вкладывая трудолюбие и применяя свои уникальные способности. Вовлекая в творческую </a:t>
            </a:r>
            <a:r>
              <a:rPr lang="ru-RU" dirty="0" smtClean="0"/>
              <a:t>деятельность, ребёнку </a:t>
            </a:r>
            <a:r>
              <a:rPr lang="ru-RU" dirty="0"/>
              <a:t>с ОВЗ, </a:t>
            </a:r>
            <a:r>
              <a:rPr lang="ru-RU" dirty="0" smtClean="0"/>
              <a:t> даётся шанс </a:t>
            </a:r>
            <a:r>
              <a:rPr lang="ru-RU" dirty="0"/>
              <a:t>самому проработать путь от заинтересованности к квалифицированному самоопределению, через получение конкретных трудовых навыков – это лучшим образом отражается </a:t>
            </a:r>
            <a:r>
              <a:rPr lang="ru-RU" dirty="0" smtClean="0"/>
              <a:t>на его социализации. </a:t>
            </a:r>
            <a:endParaRPr lang="ru-RU"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normAutofit lnSpcReduction="10000"/>
          </a:bodyPr>
          <a:lstStyle/>
          <a:p>
            <a:pPr marL="0" indent="0">
              <a:buNone/>
            </a:pPr>
            <a:r>
              <a:rPr lang="ru-RU" dirty="0"/>
              <a:t>Получение детьми-инвалидами и детьми с ограниченными возможностями здоровья дополнительного образования способствует социальной защищенности на всех этапах социализации, повышению социального статуса, становлению гражданственности и способности активного участия в общественной жизни и в разрешении проблем, затрагивающих их интересы. </a:t>
            </a:r>
          </a:p>
          <a:p>
            <a:pPr marL="0" indent="0">
              <a:buNone/>
            </a:pPr>
            <a:r>
              <a:rPr lang="ru-RU" dirty="0"/>
              <a:t>Дополнительное образование для детей с ограниченными возможностями здоровья (инвалидов</a:t>
            </a:r>
            <a:r>
              <a:rPr lang="ru-RU" dirty="0" smtClean="0"/>
              <a:t>),  позволяет </a:t>
            </a:r>
            <a:r>
              <a:rPr lang="ru-RU" dirty="0"/>
              <a:t>им осваивать социальные роли, расширять рамки свободы выбора (социальные пробы) при определении своего жизненного и профессионального пути.</a:t>
            </a:r>
          </a:p>
          <a:p>
            <a:endParaRPr lang="ru-RU" dirty="0"/>
          </a:p>
        </p:txBody>
      </p:sp>
    </p:spTree>
    <p:extLst>
      <p:ext uri="{BB962C8B-B14F-4D97-AF65-F5344CB8AC3E}">
        <p14:creationId xmlns:p14="http://schemas.microsoft.com/office/powerpoint/2010/main" val="1358339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8138" y="-331303"/>
            <a:ext cx="4505739" cy="1364973"/>
          </a:xfrm>
        </p:spPr>
        <p:txBody>
          <a:bodyPr/>
          <a:lstStyle/>
          <a:p>
            <a:r>
              <a:rPr lang="ru-RU" dirty="0"/>
              <a:t>Наши достижения </a:t>
            </a:r>
          </a:p>
        </p:txBody>
      </p:sp>
      <p:pic>
        <p:nvPicPr>
          <p:cNvPr id="1026" name="Picture 2" descr="C:\Users\HOME\Desktop\Вирясов Н.png"/>
          <p:cNvPicPr>
            <a:picLocks noGrp="1" noChangeAspect="1" noChangeArrowheads="1"/>
          </p:cNvPicPr>
          <p:nvPr>
            <p:ph idx="1"/>
          </p:nvPr>
        </p:nvPicPr>
        <p:blipFill>
          <a:blip r:embed="rId2" cstate="print"/>
          <a:srcRect/>
          <a:stretch>
            <a:fillRect/>
          </a:stretch>
        </p:blipFill>
        <p:spPr bwMode="auto">
          <a:xfrm>
            <a:off x="-85822" y="917840"/>
            <a:ext cx="2366903" cy="3345226"/>
          </a:xfrm>
          <a:prstGeom prst="rect">
            <a:avLst/>
          </a:prstGeom>
          <a:noFill/>
        </p:spPr>
      </p:pic>
      <p:pic>
        <p:nvPicPr>
          <p:cNvPr id="1027" name="Picture 3" descr="C:\Users\HOME\Desktop\Diplom1.jpg"/>
          <p:cNvPicPr>
            <a:picLocks noChangeAspect="1" noChangeArrowheads="1"/>
          </p:cNvPicPr>
          <p:nvPr/>
        </p:nvPicPr>
        <p:blipFill>
          <a:blip r:embed="rId3" cstate="print"/>
          <a:srcRect/>
          <a:stretch>
            <a:fillRect/>
          </a:stretch>
        </p:blipFill>
        <p:spPr bwMode="auto">
          <a:xfrm>
            <a:off x="4837890" y="632676"/>
            <a:ext cx="2450804" cy="3459134"/>
          </a:xfrm>
          <a:prstGeom prst="rect">
            <a:avLst/>
          </a:prstGeom>
          <a:noFill/>
        </p:spPr>
      </p:pic>
      <p:pic>
        <p:nvPicPr>
          <p:cNvPr id="1028" name="Picture 4" descr="C:\Users\HOME\Desktop\d92a627d946d7c0d92505675e135906a.jpg"/>
          <p:cNvPicPr>
            <a:picLocks noChangeAspect="1" noChangeArrowheads="1"/>
          </p:cNvPicPr>
          <p:nvPr/>
        </p:nvPicPr>
        <p:blipFill>
          <a:blip r:embed="rId4" cstate="print"/>
          <a:srcRect/>
          <a:stretch>
            <a:fillRect/>
          </a:stretch>
        </p:blipFill>
        <p:spPr bwMode="auto">
          <a:xfrm>
            <a:off x="613783" y="4496173"/>
            <a:ext cx="3889867" cy="1789339"/>
          </a:xfrm>
          <a:prstGeom prst="rect">
            <a:avLst/>
          </a:prstGeom>
          <a:noFill/>
        </p:spPr>
      </p:pic>
      <p:pic>
        <p:nvPicPr>
          <p:cNvPr id="1029" name="Picture 5" descr="C:\Users\HOME\Desktop\diplom_konkursa-majskij_veter_2018_god.png"/>
          <p:cNvPicPr>
            <a:picLocks noChangeAspect="1" noChangeArrowheads="1"/>
          </p:cNvPicPr>
          <p:nvPr/>
        </p:nvPicPr>
        <p:blipFill>
          <a:blip r:embed="rId5" cstate="print"/>
          <a:srcRect/>
          <a:stretch>
            <a:fillRect/>
          </a:stretch>
        </p:blipFill>
        <p:spPr bwMode="auto">
          <a:xfrm>
            <a:off x="7288694" y="2882245"/>
            <a:ext cx="2421361" cy="3421853"/>
          </a:xfrm>
          <a:prstGeom prst="rect">
            <a:avLst/>
          </a:prstGeom>
          <a:noFill/>
        </p:spPr>
      </p:pic>
      <p:pic>
        <p:nvPicPr>
          <p:cNvPr id="1030" name="Picture 6" descr="C:\Users\HOME\Desktop\Лауреат театральное творчество буратино.jpg"/>
          <p:cNvPicPr>
            <a:picLocks noChangeAspect="1" noChangeArrowheads="1"/>
          </p:cNvPicPr>
          <p:nvPr/>
        </p:nvPicPr>
        <p:blipFill>
          <a:blip r:embed="rId6" cstate="print"/>
          <a:srcRect/>
          <a:stretch>
            <a:fillRect/>
          </a:stretch>
        </p:blipFill>
        <p:spPr bwMode="auto">
          <a:xfrm>
            <a:off x="9934159" y="2862140"/>
            <a:ext cx="2421585" cy="3423372"/>
          </a:xfrm>
          <a:prstGeom prst="rect">
            <a:avLst/>
          </a:prstGeom>
          <a:noFill/>
        </p:spPr>
      </p:pic>
      <p:pic>
        <p:nvPicPr>
          <p:cNvPr id="1031" name="Picture 7" descr="C:\Users\HOME\Desktop\Лауреат  Вокальное мастератво Ромашка.jpg"/>
          <p:cNvPicPr>
            <a:picLocks noChangeAspect="1" noChangeArrowheads="1"/>
          </p:cNvPicPr>
          <p:nvPr/>
        </p:nvPicPr>
        <p:blipFill>
          <a:blip r:embed="rId7" cstate="print"/>
          <a:srcRect/>
          <a:stretch>
            <a:fillRect/>
          </a:stretch>
        </p:blipFill>
        <p:spPr bwMode="auto">
          <a:xfrm>
            <a:off x="2281081" y="632676"/>
            <a:ext cx="2442289" cy="3452641"/>
          </a:xfrm>
          <a:prstGeom prst="rect">
            <a:avLst/>
          </a:prstGeom>
          <a:noFill/>
        </p:spPr>
      </p:pic>
      <p:pic>
        <p:nvPicPr>
          <p:cNvPr id="3" name="Picture 2" descr="F:\аттестация разных педагогов\АТТЕСТАЦИЯ ГЕНА\внеклассные и урочное участие дети Гена\Привалов Николай.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81255" y="-555567"/>
            <a:ext cx="1828800" cy="25844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F:\аттестация разных педагогов\АТТЕСТАЦИЯ ГЕНА\ИЛЬИНА ГАЛЯ\дети сканы Галя\диплом ГВ Ильина.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895969" y="-453762"/>
            <a:ext cx="1673451" cy="238084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F:\аттестация разных педагогов\АТТЕСТАЦИЯ ГЕНА\внеклассные и урочное участие дети Гена\Богданова А. вредные привычки.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23370" y="4085317"/>
            <a:ext cx="2011363" cy="28400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a:t>Спасибо за внимание !</a:t>
            </a:r>
          </a:p>
        </p:txBody>
      </p:sp>
      <p:sp>
        <p:nvSpPr>
          <p:cNvPr id="3" name="Подзаголовок 2"/>
          <p:cNvSpPr>
            <a:spLocks noGrp="1"/>
          </p:cNvSpPr>
          <p:nvPr>
            <p:ph type="subTitle" idx="1"/>
          </p:nvPr>
        </p:nvSpPr>
        <p:spPr/>
        <p:txBody>
          <a:bodyPr/>
          <a:lstStyle/>
          <a:p>
            <a:endParaRPr lang="ru-RU" dirty="0"/>
          </a:p>
        </p:txBody>
      </p:sp>
    </p:spTree>
    <p:extLst>
      <p:ext uri="{BB962C8B-B14F-4D97-AF65-F5344CB8AC3E}">
        <p14:creationId xmlns:p14="http://schemas.microsoft.com/office/powerpoint/2010/main" val="1274247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pPr marL="0" indent="0">
              <a:buNone/>
            </a:pPr>
            <a:r>
              <a:rPr lang="ru-RU" dirty="0" smtClean="0"/>
              <a:t>Дополнительное </a:t>
            </a:r>
            <a:r>
              <a:rPr lang="ru-RU" dirty="0"/>
              <a:t>образование детей обеспечивает их адаптацию к жизни в обществе, профессиональную ориентацию, выявление и поддержку детей, проявивших выдающиеся способности (п. 1 ст. 75 ФЗ № 273).</a:t>
            </a:r>
          </a:p>
          <a:p>
            <a:endParaRPr lang="ru-RU" dirty="0"/>
          </a:p>
        </p:txBody>
      </p:sp>
    </p:spTree>
    <p:extLst>
      <p:ext uri="{BB962C8B-B14F-4D97-AF65-F5344CB8AC3E}">
        <p14:creationId xmlns:p14="http://schemas.microsoft.com/office/powerpoint/2010/main" val="2798838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Особенности реализации АДОП</a:t>
            </a:r>
            <a:endParaRPr lang="ru-RU" dirty="0"/>
          </a:p>
        </p:txBody>
      </p:sp>
      <p:sp>
        <p:nvSpPr>
          <p:cNvPr id="3" name="Объект 2"/>
          <p:cNvSpPr>
            <a:spLocks noGrp="1"/>
          </p:cNvSpPr>
          <p:nvPr>
            <p:ph idx="1"/>
          </p:nvPr>
        </p:nvSpPr>
        <p:spPr/>
        <p:txBody>
          <a:bodyPr>
            <a:normAutofit fontScale="92500" lnSpcReduction="10000"/>
          </a:bodyPr>
          <a:lstStyle/>
          <a:p>
            <a:r>
              <a:rPr lang="ru-RU" dirty="0"/>
              <a:t>Для учащихся с ограниченными возможностями здоровья, детей-инвалидов, инвалидов организации, осуществляющие образовательную деятельность, организуют образовательный процесс по дополнительным общеобразовательным программам с учетом особенностей психофизического развития указанных категорий обучающихся. </a:t>
            </a:r>
          </a:p>
          <a:p>
            <a:r>
              <a:rPr lang="ru-RU" dirty="0"/>
              <a:t>Организации, осуществляющие образовательную деятельность, должны создать специальные условия, без которых невозможно или затруднено освоение дополнительных общеобразовательных программ </a:t>
            </a:r>
            <a:r>
              <a:rPr lang="ru-RU" dirty="0" smtClean="0"/>
              <a:t>указанных категорий </a:t>
            </a:r>
            <a:r>
              <a:rPr lang="ru-RU" dirty="0"/>
              <a:t>учащихся в соответствии с заключением психолого-медико-педагогической комиссии и индивидуальной программой реабилитации ребенка-инвалида и инвалида.</a:t>
            </a:r>
          </a:p>
          <a:p>
            <a:endParaRPr lang="ru-RU" dirty="0"/>
          </a:p>
        </p:txBody>
      </p:sp>
    </p:spTree>
    <p:extLst>
      <p:ext uri="{BB962C8B-B14F-4D97-AF65-F5344CB8AC3E}">
        <p14:creationId xmlns:p14="http://schemas.microsoft.com/office/powerpoint/2010/main" val="645842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Прямоугольник 22">
            <a:extLst>
              <a:ext uri="{FF2B5EF4-FFF2-40B4-BE49-F238E27FC236}">
                <a16:creationId xmlns:a16="http://schemas.microsoft.com/office/drawing/2014/main" xmlns="" id="{A4A29B17-C9A2-4A08-B31E-AC1892A67044}"/>
              </a:ext>
            </a:extLst>
          </p:cNvPr>
          <p:cNvSpPr/>
          <p:nvPr/>
        </p:nvSpPr>
        <p:spPr>
          <a:xfrm>
            <a:off x="-1209932" y="4164760"/>
            <a:ext cx="14554200" cy="1844039"/>
          </a:xfrm>
          <a:prstGeom prst="rect">
            <a:avLst/>
          </a:prstGeom>
          <a:solidFill>
            <a:schemeClr val="accent3">
              <a:lumMod val="20000"/>
              <a:lumOff val="80000"/>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Прямоугольник 21">
            <a:extLst>
              <a:ext uri="{FF2B5EF4-FFF2-40B4-BE49-F238E27FC236}">
                <a16:creationId xmlns:a16="http://schemas.microsoft.com/office/drawing/2014/main" xmlns="" id="{FDABF3E1-5872-4BEF-B5E2-DCDA2ACD0B25}"/>
              </a:ext>
            </a:extLst>
          </p:cNvPr>
          <p:cNvSpPr/>
          <p:nvPr/>
        </p:nvSpPr>
        <p:spPr>
          <a:xfrm>
            <a:off x="-1209932" y="1216129"/>
            <a:ext cx="14554200" cy="1844039"/>
          </a:xfrm>
          <a:prstGeom prst="rect">
            <a:avLst/>
          </a:prstGeom>
          <a:solidFill>
            <a:schemeClr val="accent3">
              <a:lumMod val="20000"/>
              <a:lumOff val="80000"/>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Заголовок 3">
            <a:extLst>
              <a:ext uri="{FF2B5EF4-FFF2-40B4-BE49-F238E27FC236}">
                <a16:creationId xmlns:a16="http://schemas.microsoft.com/office/drawing/2014/main" xmlns="" id="{E5F3A9BF-BCF5-4E70-AA82-7B4928D6EE11}"/>
              </a:ext>
            </a:extLst>
          </p:cNvPr>
          <p:cNvSpPr>
            <a:spLocks noGrp="1"/>
          </p:cNvSpPr>
          <p:nvPr>
            <p:ph type="title"/>
          </p:nvPr>
        </p:nvSpPr>
        <p:spPr>
          <a:xfrm>
            <a:off x="838200" y="736600"/>
            <a:ext cx="10515600" cy="901700"/>
          </a:xfrm>
        </p:spPr>
        <p:txBody>
          <a:bodyPr>
            <a:noAutofit/>
          </a:bodyPr>
          <a:lstStyle/>
          <a:p>
            <a:pPr lvl="0"/>
            <a:r>
              <a:rPr lang="ru-RU" sz="2800" dirty="0">
                <a:latin typeface="Calibri" pitchFamily="34" charset="0"/>
                <a:ea typeface="Calibri" pitchFamily="34" charset="0"/>
                <a:cs typeface="Calibri" pitchFamily="34" charset="0"/>
              </a:rPr>
              <a:t/>
            </a:r>
            <a:br>
              <a:rPr lang="ru-RU" sz="2800" dirty="0">
                <a:latin typeface="Calibri" pitchFamily="34" charset="0"/>
                <a:ea typeface="Calibri" pitchFamily="34" charset="0"/>
                <a:cs typeface="Calibri" pitchFamily="34" charset="0"/>
              </a:rPr>
            </a:br>
            <a:r>
              <a:rPr lang="ru-RU" sz="2800" dirty="0">
                <a:latin typeface="Calibri" pitchFamily="34" charset="0"/>
                <a:ea typeface="Calibri" pitchFamily="34" charset="0"/>
                <a:cs typeface="Calibri" pitchFamily="34" charset="0"/>
              </a:rPr>
              <a:t/>
            </a:r>
            <a:br>
              <a:rPr lang="ru-RU" sz="2800" dirty="0">
                <a:latin typeface="Calibri" pitchFamily="34" charset="0"/>
                <a:ea typeface="Calibri" pitchFamily="34" charset="0"/>
                <a:cs typeface="Calibri" pitchFamily="34" charset="0"/>
              </a:rPr>
            </a:br>
            <a:r>
              <a:rPr lang="ru-RU" sz="2800" dirty="0">
                <a:latin typeface="Calibri" pitchFamily="34" charset="0"/>
                <a:ea typeface="Calibri" pitchFamily="34" charset="0"/>
                <a:cs typeface="Calibri" pitchFamily="34" charset="0"/>
              </a:rPr>
              <a:t>Специальные условия для получения дополнительного образования</a:t>
            </a:r>
            <a:r>
              <a:rPr lang="ru-RU" sz="2800" b="0" dirty="0">
                <a:latin typeface="Calibri" pitchFamily="34" charset="0"/>
                <a:cs typeface="Calibri" pitchFamily="34" charset="0"/>
              </a:rPr>
              <a:t/>
            </a:r>
            <a:br>
              <a:rPr lang="ru-RU" sz="2800" b="0" dirty="0">
                <a:latin typeface="Calibri" pitchFamily="34" charset="0"/>
                <a:cs typeface="Calibri" pitchFamily="34" charset="0"/>
              </a:rPr>
            </a:br>
            <a:r>
              <a:rPr lang="ru-RU" sz="4000" b="0" dirty="0">
                <a:solidFill>
                  <a:schemeClr val="tx1"/>
                </a:solidFill>
                <a:latin typeface="Calibri" pitchFamily="34" charset="0"/>
                <a:cs typeface="Calibri" pitchFamily="34" charset="0"/>
              </a:rPr>
              <a:t/>
            </a:r>
            <a:br>
              <a:rPr lang="ru-RU" sz="4000" b="0" dirty="0">
                <a:solidFill>
                  <a:schemeClr val="tx1"/>
                </a:solidFill>
                <a:latin typeface="Calibri" pitchFamily="34" charset="0"/>
                <a:cs typeface="Calibri" pitchFamily="34" charset="0"/>
              </a:rPr>
            </a:br>
            <a:r>
              <a:rPr lang="ru-RU" sz="3200" dirty="0"/>
              <a:t/>
            </a:r>
            <a:br>
              <a:rPr lang="ru-RU" sz="3200" dirty="0"/>
            </a:br>
            <a:endParaRPr lang="ru-RU" sz="3200" dirty="0"/>
          </a:p>
        </p:txBody>
      </p:sp>
      <p:pic>
        <p:nvPicPr>
          <p:cNvPr id="14" name="Рисунок 13">
            <a:extLst>
              <a:ext uri="{FF2B5EF4-FFF2-40B4-BE49-F238E27FC236}">
                <a16:creationId xmlns:a16="http://schemas.microsoft.com/office/drawing/2014/main" xmlns="" id="{4EDF74BE-072C-4B86-8885-CE2B39A73C69}"/>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9045" r="9045"/>
          <a:stretch>
            <a:fillRect/>
          </a:stretch>
        </p:blipFill>
        <p:spPr>
          <a:xfrm>
            <a:off x="683448" y="1368935"/>
            <a:ext cx="2358866" cy="1618444"/>
          </a:xfrm>
        </p:spPr>
      </p:pic>
      <p:pic>
        <p:nvPicPr>
          <p:cNvPr id="16" name="Рисунок 15" descr="Изображение выглядит как внутренний, ручка&#10;&#10;Автоматически созданное описание">
            <a:extLst>
              <a:ext uri="{FF2B5EF4-FFF2-40B4-BE49-F238E27FC236}">
                <a16:creationId xmlns:a16="http://schemas.microsoft.com/office/drawing/2014/main" xmlns="" id="{FB1E657C-CC24-4C09-B727-A6395FBEABE6}"/>
              </a:ext>
            </a:extLst>
          </p:cNvPr>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l="1417" r="1417"/>
          <a:stretch>
            <a:fillRect/>
          </a:stretch>
        </p:blipFill>
        <p:spPr>
          <a:xfrm>
            <a:off x="3458570" y="1353923"/>
            <a:ext cx="2286000" cy="1568450"/>
          </a:xfrm>
        </p:spPr>
      </p:pic>
      <p:pic>
        <p:nvPicPr>
          <p:cNvPr id="18" name="Рисунок 17" descr="Изображение выглядит как текст, косметика&#10;&#10;Автоматически созданное описание">
            <a:extLst>
              <a:ext uri="{FF2B5EF4-FFF2-40B4-BE49-F238E27FC236}">
                <a16:creationId xmlns:a16="http://schemas.microsoft.com/office/drawing/2014/main" xmlns="" id="{08440D78-477E-448E-A282-0BC6045859CF}"/>
              </a:ext>
            </a:extLst>
          </p:cNvPr>
          <p:cNvPicPr>
            <a:picLocks noGrp="1" noChangeAspect="1"/>
          </p:cNvPicPr>
          <p:nvPr>
            <p:ph type="pic" sz="quarter" idx="15"/>
          </p:nvPr>
        </p:nvPicPr>
        <p:blipFill>
          <a:blip r:embed="rId4" cstate="print">
            <a:extLst>
              <a:ext uri="{28A0092B-C50C-407E-A947-70E740481C1C}">
                <a14:useLocalDpi xmlns:a14="http://schemas.microsoft.com/office/drawing/2010/main" val="0"/>
              </a:ext>
            </a:extLst>
          </a:blip>
          <a:srcRect l="1434" r="1434"/>
          <a:stretch>
            <a:fillRect/>
          </a:stretch>
        </p:blipFill>
        <p:spPr>
          <a:xfrm>
            <a:off x="6256361" y="1491718"/>
            <a:ext cx="2286000" cy="1568450"/>
          </a:xfrm>
        </p:spPr>
      </p:pic>
      <p:pic>
        <p:nvPicPr>
          <p:cNvPr id="20" name="Рисунок 19" descr="Изображение выглядит как текст, знак&#10;&#10;Автоматически созданное описание">
            <a:extLst>
              <a:ext uri="{FF2B5EF4-FFF2-40B4-BE49-F238E27FC236}">
                <a16:creationId xmlns:a16="http://schemas.microsoft.com/office/drawing/2014/main" xmlns="" id="{EE18C48B-2537-4D99-A9CC-51886F50CF40}"/>
              </a:ext>
            </a:extLst>
          </p:cNvPr>
          <p:cNvPicPr>
            <a:picLocks noGrp="1" noChangeAspect="1"/>
          </p:cNvPicPr>
          <p:nvPr>
            <p:ph type="pic" sz="quarter" idx="16"/>
          </p:nvPr>
        </p:nvPicPr>
        <p:blipFill>
          <a:blip r:embed="rId5" cstate="print">
            <a:extLst>
              <a:ext uri="{28A0092B-C50C-407E-A947-70E740481C1C}">
                <a14:useLocalDpi xmlns:a14="http://schemas.microsoft.com/office/drawing/2010/main" val="0"/>
              </a:ext>
            </a:extLst>
          </a:blip>
          <a:srcRect t="2020" b="2020"/>
          <a:stretch>
            <a:fillRect/>
          </a:stretch>
        </p:blipFill>
        <p:spPr>
          <a:xfrm>
            <a:off x="9258869" y="1491718"/>
            <a:ext cx="2286000" cy="1568450"/>
          </a:xfrm>
        </p:spPr>
      </p:pic>
      <p:sp>
        <p:nvSpPr>
          <p:cNvPr id="9" name="Текст 8">
            <a:extLst>
              <a:ext uri="{FF2B5EF4-FFF2-40B4-BE49-F238E27FC236}">
                <a16:creationId xmlns:a16="http://schemas.microsoft.com/office/drawing/2014/main" xmlns="" id="{68BEC484-6D6E-46AB-8510-31BF1DD63642}"/>
              </a:ext>
            </a:extLst>
          </p:cNvPr>
          <p:cNvSpPr>
            <a:spLocks noGrp="1"/>
          </p:cNvSpPr>
          <p:nvPr>
            <p:ph type="body" sz="quarter" idx="17"/>
          </p:nvPr>
        </p:nvSpPr>
        <p:spPr>
          <a:xfrm>
            <a:off x="838200" y="3466531"/>
            <a:ext cx="10734040" cy="3391469"/>
          </a:xfrm>
        </p:spPr>
        <p:txBody>
          <a:bodyPr>
            <a:normAutofit fontScale="92500" lnSpcReduction="20000"/>
          </a:bodyPr>
          <a:lstStyle/>
          <a:p>
            <a:r>
              <a:rPr lang="ru-RU" sz="2400" dirty="0">
                <a:solidFill>
                  <a:schemeClr val="accent6"/>
                </a:solidFill>
              </a:rPr>
              <a:t>Под </a:t>
            </a:r>
            <a:r>
              <a:rPr lang="ru-RU" sz="2400" i="1" dirty="0">
                <a:solidFill>
                  <a:schemeClr val="accent6"/>
                </a:solidFill>
              </a:rPr>
              <a:t>специальными условиями </a:t>
            </a:r>
            <a:r>
              <a:rPr lang="ru-RU" sz="2400" dirty="0">
                <a:solidFill>
                  <a:schemeClr val="accent6"/>
                </a:solidFill>
              </a:rPr>
              <a:t>для получения дополнительного образования учащимися с ограниченными возможностями здоровья, детьми-инвалидами и инвалидами понимаются условия обучения, воспитания и развития таких учащихся, включающие в себя использование специальных образовательных программ и методов обучения и воспитания, специальных учебников, учебных пособий и дидактических материалов, специальных технических средств обучения коллективного и индивидуального пользования, предоставление услуг ассистента (помощника), оказывающего учащимся необходимую техническую помощь, проведение групповых и индивидуальных коррекционных занятий, обеспечение доступа в здания организаций, осуществляющих образовательную деятельность, и другие условия, без которых невозможно или затруднено освоение образовательных программ учащимися с ограниченными возможностями здоровья, детьми-инвалидами и инвалидами.</a:t>
            </a:r>
          </a:p>
          <a:p>
            <a:pPr lvl="0"/>
            <a:endParaRPr lang="ru-RU" sz="2400" dirty="0">
              <a:solidFill>
                <a:schemeClr val="accent6">
                  <a:lumMod val="75000"/>
                </a:schemeClr>
              </a:solidFill>
            </a:endParaRPr>
          </a:p>
        </p:txBody>
      </p:sp>
    </p:spTree>
    <p:extLst>
      <p:ext uri="{BB962C8B-B14F-4D97-AF65-F5344CB8AC3E}">
        <p14:creationId xmlns:p14="http://schemas.microsoft.com/office/powerpoint/2010/main" val="192263025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700" dirty="0"/>
              <a:t>Отбор содержания дополнительных </a:t>
            </a:r>
            <a:r>
              <a:rPr lang="ru-RU" sz="2700" dirty="0" smtClean="0"/>
              <a:t>общеобразовательных программ </a:t>
            </a:r>
            <a:r>
              <a:rPr lang="ru-RU" sz="2700" dirty="0"/>
              <a:t>относится к компетенции образовательной организации и «образовательная деятельность по дополнительным общеобразовательным программам должна быть направлена на: </a:t>
            </a:r>
            <a:r>
              <a:rPr lang="ru-RU" sz="2800" dirty="0"/>
              <a:t/>
            </a:r>
            <a:br>
              <a:rPr lang="ru-RU" sz="2800" dirty="0"/>
            </a:br>
            <a:endParaRPr lang="ru-RU" sz="2800" dirty="0"/>
          </a:p>
        </p:txBody>
      </p:sp>
      <p:sp>
        <p:nvSpPr>
          <p:cNvPr id="3" name="Объект 2"/>
          <p:cNvSpPr>
            <a:spLocks noGrp="1"/>
          </p:cNvSpPr>
          <p:nvPr>
            <p:ph idx="1"/>
          </p:nvPr>
        </p:nvSpPr>
        <p:spPr>
          <a:xfrm>
            <a:off x="769960" y="1767386"/>
            <a:ext cx="11253717" cy="4287186"/>
          </a:xfrm>
        </p:spPr>
        <p:txBody>
          <a:bodyPr>
            <a:noAutofit/>
          </a:bodyPr>
          <a:lstStyle/>
          <a:p>
            <a:r>
              <a:rPr lang="ru-RU" sz="1600" dirty="0"/>
              <a:t>- формирование и развитие творческих способностей учащихся; </a:t>
            </a:r>
          </a:p>
          <a:p>
            <a:r>
              <a:rPr lang="ru-RU" sz="1600" dirty="0"/>
              <a:t>- удовлетворение индивидуальных потребностей учащихся в интеллектуальном, художественно-эстетическом, нравственном и интеллектуальном развитии, а также в занятиях физической культурой и спортом; </a:t>
            </a:r>
          </a:p>
          <a:p>
            <a:r>
              <a:rPr lang="ru-RU" sz="1600" dirty="0"/>
              <a:t>- формирование культуры здорового и безопасного образа жизни, укрепление здоровья учащихся; </a:t>
            </a:r>
          </a:p>
          <a:p>
            <a:r>
              <a:rPr lang="ru-RU" sz="1600" dirty="0"/>
              <a:t>- обеспечение духовно-нравственного, гражданско- патриотического, военно-патриотического, трудового воспитания учащихся; </a:t>
            </a:r>
          </a:p>
          <a:p>
            <a:r>
              <a:rPr lang="ru-RU" sz="1600" dirty="0"/>
              <a:t>- выявление, развитие и поддержку талантливых учащихся, а также лиц, проявивших выдающиеся способности; </a:t>
            </a:r>
          </a:p>
          <a:p>
            <a:r>
              <a:rPr lang="ru-RU" sz="1600" dirty="0"/>
              <a:t>- профессиональную ориентацию учащихся; </a:t>
            </a:r>
          </a:p>
          <a:p>
            <a:r>
              <a:rPr lang="ru-RU" sz="1600" dirty="0" smtClean="0"/>
              <a:t>- </a:t>
            </a:r>
            <a:r>
              <a:rPr lang="ru-RU" sz="1600" dirty="0"/>
              <a:t>социализацию и адаптацию учащихся к жизни в обществе; </a:t>
            </a:r>
          </a:p>
          <a:p>
            <a:r>
              <a:rPr lang="ru-RU" sz="1600" dirty="0"/>
              <a:t>- формирование общей культуры учащихся; </a:t>
            </a:r>
          </a:p>
          <a:p>
            <a:r>
              <a:rPr lang="ru-RU" sz="1600" dirty="0"/>
              <a:t>- удовлетворение иных образовательных потребностей и интересов учащихся, не противоречащих законодательству Российской Федерации, осуществляемых за пределами федеральных государственных образовательных стандартов и федеральных государственных требований» (п. 3).</a:t>
            </a:r>
          </a:p>
        </p:txBody>
      </p:sp>
    </p:spTree>
    <p:extLst>
      <p:ext uri="{BB962C8B-B14F-4D97-AF65-F5344CB8AC3E}">
        <p14:creationId xmlns:p14="http://schemas.microsoft.com/office/powerpoint/2010/main" val="3205312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Заголовок 10">
            <a:extLst>
              <a:ext uri="{FF2B5EF4-FFF2-40B4-BE49-F238E27FC236}">
                <a16:creationId xmlns:a16="http://schemas.microsoft.com/office/drawing/2014/main" xmlns="" id="{ADEF74BF-0E7C-423A-9AEA-98825F3BF26B}"/>
              </a:ext>
            </a:extLst>
          </p:cNvPr>
          <p:cNvSpPr>
            <a:spLocks noGrp="1"/>
          </p:cNvSpPr>
          <p:nvPr>
            <p:ph type="title"/>
          </p:nvPr>
        </p:nvSpPr>
        <p:spPr>
          <a:xfrm>
            <a:off x="518615" y="365125"/>
            <a:ext cx="10835185" cy="1325563"/>
          </a:xfrm>
        </p:spPr>
        <p:txBody>
          <a:bodyPr>
            <a:noAutofit/>
          </a:bodyPr>
          <a:lstStyle/>
          <a:p>
            <a:r>
              <a:rPr lang="ru-RU" sz="2800" dirty="0"/>
              <a:t>Требования к результатам освоения адаптированной дополнительной </a:t>
            </a:r>
            <a:br>
              <a:rPr lang="ru-RU" sz="2800" dirty="0"/>
            </a:br>
            <a:r>
              <a:rPr lang="ru-RU" sz="2800" dirty="0"/>
              <a:t>общеобразовательной программы</a:t>
            </a:r>
            <a:br>
              <a:rPr lang="ru-RU" sz="2800" dirty="0"/>
            </a:br>
            <a:endParaRPr lang="ru-RU" sz="2800" dirty="0"/>
          </a:p>
        </p:txBody>
      </p:sp>
      <p:pic>
        <p:nvPicPr>
          <p:cNvPr id="17" name="Рисунок 16">
            <a:extLst>
              <a:ext uri="{FF2B5EF4-FFF2-40B4-BE49-F238E27FC236}">
                <a16:creationId xmlns:a16="http://schemas.microsoft.com/office/drawing/2014/main" xmlns="" id="{456BB519-5C09-4006-B72F-846DF477983E}"/>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36730" b="36730"/>
          <a:stretch>
            <a:fillRect/>
          </a:stretch>
        </p:blipFill>
        <p:spPr>
          <a:xfrm>
            <a:off x="1686560" y="1778000"/>
            <a:ext cx="10012680" cy="1527901"/>
          </a:xfrm>
          <a:effectLst>
            <a:outerShdw blurRad="50800" dist="38100" dir="8100000" algn="tr" rotWithShape="0">
              <a:prstClr val="black">
                <a:alpha val="40000"/>
              </a:prstClr>
            </a:outerShdw>
          </a:effectLst>
        </p:spPr>
      </p:pic>
      <p:sp>
        <p:nvSpPr>
          <p:cNvPr id="13" name="Текст 12">
            <a:extLst>
              <a:ext uri="{FF2B5EF4-FFF2-40B4-BE49-F238E27FC236}">
                <a16:creationId xmlns:a16="http://schemas.microsoft.com/office/drawing/2014/main" xmlns="" id="{9AEA3B4F-6C43-430C-920B-3B68FE762C3B}"/>
              </a:ext>
            </a:extLst>
          </p:cNvPr>
          <p:cNvSpPr>
            <a:spLocks noGrp="1"/>
          </p:cNvSpPr>
          <p:nvPr>
            <p:ph type="body" sz="quarter" idx="18"/>
          </p:nvPr>
        </p:nvSpPr>
        <p:spPr>
          <a:xfrm>
            <a:off x="6929120" y="4399280"/>
            <a:ext cx="4704080" cy="1869440"/>
          </a:xfrm>
        </p:spPr>
        <p:txBody>
          <a:bodyPr>
            <a:normAutofit/>
          </a:bodyPr>
          <a:lstStyle/>
          <a:p>
            <a:pPr marL="0" indent="0">
              <a:buNone/>
            </a:pPr>
            <a:endParaRPr lang="ru-RU" dirty="0"/>
          </a:p>
          <a:p>
            <a:endParaRPr lang="ru-RU" dirty="0"/>
          </a:p>
        </p:txBody>
      </p:sp>
      <p:sp>
        <p:nvSpPr>
          <p:cNvPr id="15" name="Текст 14">
            <a:extLst>
              <a:ext uri="{FF2B5EF4-FFF2-40B4-BE49-F238E27FC236}">
                <a16:creationId xmlns:a16="http://schemas.microsoft.com/office/drawing/2014/main" xmlns="" id="{DE468313-E1AC-4FA4-8770-E3E00B257645}"/>
              </a:ext>
            </a:extLst>
          </p:cNvPr>
          <p:cNvSpPr>
            <a:spLocks noGrp="1"/>
          </p:cNvSpPr>
          <p:nvPr>
            <p:ph type="body" sz="quarter" idx="20"/>
          </p:nvPr>
        </p:nvSpPr>
        <p:spPr>
          <a:xfrm>
            <a:off x="457200" y="4428022"/>
            <a:ext cx="10174406" cy="2064218"/>
          </a:xfrm>
        </p:spPr>
        <p:txBody>
          <a:bodyPr anchor="t">
            <a:normAutofit/>
          </a:bodyPr>
          <a:lstStyle/>
          <a:p>
            <a:r>
              <a:rPr lang="ru-RU" dirty="0">
                <a:solidFill>
                  <a:schemeClr val="accent6"/>
                </a:solidFill>
              </a:rPr>
              <a:t>Требования к результатам освоения программы дополнительного образования детей отражают совокупность индивидуальных, общественных и государственных потребностей.</a:t>
            </a:r>
          </a:p>
          <a:p>
            <a:pPr marL="0" indent="0">
              <a:buNone/>
            </a:pPr>
            <a:endParaRPr lang="ru-RU" dirty="0"/>
          </a:p>
        </p:txBody>
      </p:sp>
      <p:sp>
        <p:nvSpPr>
          <p:cNvPr id="18" name="Овал 17">
            <a:extLst>
              <a:ext uri="{FF2B5EF4-FFF2-40B4-BE49-F238E27FC236}">
                <a16:creationId xmlns:a16="http://schemas.microsoft.com/office/drawing/2014/main" xmlns="" id="{B824F97F-0C9A-4697-B14C-100926151B38}"/>
              </a:ext>
            </a:extLst>
          </p:cNvPr>
          <p:cNvSpPr/>
          <p:nvPr/>
        </p:nvSpPr>
        <p:spPr>
          <a:xfrm>
            <a:off x="1784688" y="3395881"/>
            <a:ext cx="948888" cy="948888"/>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Овал 18">
            <a:extLst>
              <a:ext uri="{FF2B5EF4-FFF2-40B4-BE49-F238E27FC236}">
                <a16:creationId xmlns:a16="http://schemas.microsoft.com/office/drawing/2014/main" xmlns="" id="{803B88E4-4C9C-4C73-8830-3AF51C144D96}"/>
              </a:ext>
            </a:extLst>
          </p:cNvPr>
          <p:cNvSpPr/>
          <p:nvPr/>
        </p:nvSpPr>
        <p:spPr>
          <a:xfrm>
            <a:off x="662882" y="3395881"/>
            <a:ext cx="948888" cy="948888"/>
          </a:xfrm>
          <a:prstGeom prst="ellipse">
            <a:avLst/>
          </a:prstGeom>
          <a:solidFill>
            <a:schemeClr val="accent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2" name="Рисунок 21">
            <a:extLst>
              <a:ext uri="{FF2B5EF4-FFF2-40B4-BE49-F238E27FC236}">
                <a16:creationId xmlns:a16="http://schemas.microsoft.com/office/drawing/2014/main" xmlns="" id="{A19D8A8E-6F06-4814-A001-E724795F7C4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2020195" y="3659501"/>
            <a:ext cx="477875" cy="479070"/>
          </a:xfrm>
          <a:prstGeom prst="rect">
            <a:avLst/>
          </a:prstGeom>
        </p:spPr>
      </p:pic>
      <p:pic>
        <p:nvPicPr>
          <p:cNvPr id="26" name="Рисунок 25">
            <a:extLst>
              <a:ext uri="{FF2B5EF4-FFF2-40B4-BE49-F238E27FC236}">
                <a16:creationId xmlns:a16="http://schemas.microsoft.com/office/drawing/2014/main" xmlns="" id="{34AE159D-D93B-431E-B49A-22964A76E65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flipH="1" flipV="1">
            <a:off x="721736" y="3483446"/>
            <a:ext cx="831179" cy="831179"/>
          </a:xfrm>
          <a:prstGeom prst="rect">
            <a:avLst/>
          </a:prstGeom>
        </p:spPr>
      </p:pic>
    </p:spTree>
    <p:extLst>
      <p:ext uri="{BB962C8B-B14F-4D97-AF65-F5344CB8AC3E}">
        <p14:creationId xmlns:p14="http://schemas.microsoft.com/office/powerpoint/2010/main" val="37405438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i="1" dirty="0"/>
              <a:t>предметные результаты</a:t>
            </a:r>
            <a:r>
              <a:rPr lang="ru-RU" sz="3200" dirty="0"/>
              <a:t/>
            </a:r>
            <a:br>
              <a:rPr lang="ru-RU" sz="3200" dirty="0"/>
            </a:br>
            <a:endParaRPr lang="ru-RU" sz="3200" b="0" dirty="0"/>
          </a:p>
        </p:txBody>
      </p:sp>
      <p:sp>
        <p:nvSpPr>
          <p:cNvPr id="4" name="Текст 3"/>
          <p:cNvSpPr>
            <a:spLocks noGrp="1"/>
          </p:cNvSpPr>
          <p:nvPr>
            <p:ph type="body" sz="quarter" idx="18"/>
          </p:nvPr>
        </p:nvSpPr>
        <p:spPr>
          <a:xfrm>
            <a:off x="7755949" y="977736"/>
            <a:ext cx="3725838" cy="5336275"/>
          </a:xfrm>
        </p:spPr>
        <p:txBody>
          <a:bodyPr>
            <a:normAutofit/>
          </a:bodyPr>
          <a:lstStyle/>
          <a:p>
            <a:r>
              <a:rPr lang="ru-RU" dirty="0">
                <a:solidFill>
                  <a:schemeClr val="accent6"/>
                </a:solidFill>
                <a:latin typeface="+mj-lt"/>
              </a:rPr>
              <a:t>Развитие творческого потенциала связано с познанием своих возможностей через освоение новых умений в сотрудничестве со сверстниками и взрослыми.</a:t>
            </a:r>
          </a:p>
          <a:p>
            <a:endParaRPr lang="ru-RU" dirty="0"/>
          </a:p>
        </p:txBody>
      </p:sp>
      <p:sp>
        <p:nvSpPr>
          <p:cNvPr id="6" name="Текст 5"/>
          <p:cNvSpPr>
            <a:spLocks noGrp="1"/>
          </p:cNvSpPr>
          <p:nvPr>
            <p:ph type="body" sz="quarter" idx="20"/>
          </p:nvPr>
        </p:nvSpPr>
        <p:spPr>
          <a:xfrm>
            <a:off x="532263" y="1228298"/>
            <a:ext cx="6853958" cy="5145869"/>
          </a:xfrm>
        </p:spPr>
        <p:txBody>
          <a:bodyPr>
            <a:normAutofit/>
          </a:bodyPr>
          <a:lstStyle/>
          <a:p>
            <a:r>
              <a:rPr lang="ru-RU" dirty="0">
                <a:solidFill>
                  <a:schemeClr val="accent6"/>
                </a:solidFill>
                <a:latin typeface="+mj-lt"/>
              </a:rPr>
              <a:t>При освоении программы дополнительного образования обучающимися, в том числе с ограниченными возможностями здоровья, следует помнить, что приоритетным является не овладение знаний, а приобретение умений применять знания, овладение определенными способами социальных и учебных </a:t>
            </a:r>
            <a:r>
              <a:rPr lang="ru-RU" dirty="0" smtClean="0">
                <a:solidFill>
                  <a:schemeClr val="accent6"/>
                </a:solidFill>
                <a:latin typeface="+mj-lt"/>
              </a:rPr>
              <a:t>действий</a:t>
            </a:r>
            <a:endParaRPr lang="ru-RU" dirty="0">
              <a:solidFill>
                <a:schemeClr val="accent6"/>
              </a:solidFill>
              <a:latin typeface="+mj-lt"/>
            </a:endParaRPr>
          </a:p>
          <a:p>
            <a:endParaRPr lang="ru-RU"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theme/theme1.xml><?xml version="1.0" encoding="utf-8"?>
<a:theme xmlns:a="http://schemas.openxmlformats.org/drawingml/2006/main" name="Тема Office">
  <a:themeElements>
    <a:clrScheme name="Индикатор">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1222</TotalTime>
  <Words>2112</Words>
  <Application>Microsoft Office PowerPoint</Application>
  <PresentationFormat>Произвольный</PresentationFormat>
  <Paragraphs>142</Paragraphs>
  <Slides>35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35</vt:i4>
      </vt:variant>
    </vt:vector>
  </HeadingPairs>
  <TitlesOfParts>
    <vt:vector size="36" baseType="lpstr">
      <vt:lpstr>Тема Office</vt:lpstr>
      <vt:lpstr>«Особенности реализации адаптированных дополнительных общеобразовательных программ для детей и подростков с ограниченными возможностями здоровья и инвалидностью»</vt:lpstr>
      <vt:lpstr>Значение развития дополнительного образования для детей с ОВЗ и детей-инвалидов</vt:lpstr>
      <vt:lpstr>Нормативные документы</vt:lpstr>
      <vt:lpstr>Презентация PowerPoint</vt:lpstr>
      <vt:lpstr>Особенности реализации АДОП</vt:lpstr>
      <vt:lpstr>  Специальные условия для получения дополнительного образования   </vt:lpstr>
      <vt:lpstr>Отбор содержания дополнительных общеобразовательных программ относится к компетенции образовательной организации и «образовательная деятельность по дополнительным общеобразовательным программам должна быть направлена на:  </vt:lpstr>
      <vt:lpstr>Требования к результатам освоения адаптированной дополнительной  общеобразовательной программы </vt:lpstr>
      <vt:lpstr>предметные результаты </vt:lpstr>
      <vt:lpstr>Личностными результатами освоения детьми программы дополнительного образования могут быть </vt:lpstr>
      <vt:lpstr>При составлении содержания программы для детей и подростков с ОВЗ и инвалидностью необходимо учитывать:</vt:lpstr>
      <vt:lpstr>Требования к условиям реализации адаптированных дополнительных общеобразовательных программ</vt:lpstr>
      <vt:lpstr>- применение адекватных возможностям и потребностям обучающихся современных технологий, методов, приемов, форм организации учебной работы при разработке и реализации АДОП, а также адаптация содержания учебного материала,  - Организация взаимодействия всех участников образовательных отношений в образовательной организации, а также взаимодействия с «внешними» организациями, отвечающими за создание специальных образовательных условий для всех групп обучающихся с особыми образовательными потребностями  -Непосредственно в рамках образовательной деятельности должна быть создана атмосфера эмоционального комфорта, должно осуществляться формирование взаимоотношений в духе сотрудничества и принятия особенностей каждого, формирование у детей позитивной, социально направленной учебной мотивации. </vt:lpstr>
      <vt:lpstr>Презентация PowerPoint</vt:lpstr>
      <vt:lpstr>Адаптация дополнительных общеобразовательных программ с учетом особых образовательных потребностей детей с ОВЗ </vt:lpstr>
      <vt:lpstr>Организационная работа по разработке и утверждению адаптированной дополнительной общеобразовательной программы </vt:lpstr>
      <vt:lpstr> </vt:lpstr>
      <vt:lpstr> Направленность  АДОП </vt:lpstr>
      <vt:lpstr>Естественно-научная направленность </vt:lpstr>
      <vt:lpstr> </vt:lpstr>
      <vt:lpstr>Художественная направленность</vt:lpstr>
      <vt:lpstr>В нашем учреждении реализовываются программы художественной направленности: </vt:lpstr>
      <vt:lpstr>Вышивка-является одним из самых увлекательных видов декоративно–прикладного искусства. </vt:lpstr>
      <vt:lpstr>Работы обучающихся</vt:lpstr>
      <vt:lpstr>Презентация PowerPoint</vt:lpstr>
      <vt:lpstr>Социально-педагогическая  направленность. </vt:lpstr>
      <vt:lpstr>Туристско-краеведческая направленность   АДОП «Школьный музей» </vt:lpstr>
      <vt:lpstr>Физкультурно-спортивная   направленность  АДОП «Спортивные и подвижные игры»</vt:lpstr>
      <vt:lpstr> </vt:lpstr>
      <vt:lpstr>Техническая  направленность  </vt:lpstr>
      <vt:lpstr>Презентация PowerPoint</vt:lpstr>
      <vt:lpstr>Презентация PowerPoint</vt:lpstr>
      <vt:lpstr>Презентация PowerPoint</vt:lpstr>
      <vt:lpstr>Наши достижения </vt:lpstr>
      <vt:lpstr>Спасибо за внимание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 Obstinate</dc:creator>
  <cp:lastModifiedBy>BarX</cp:lastModifiedBy>
  <cp:revision>100</cp:revision>
  <cp:lastPrinted>2022-08-22T17:42:00Z</cp:lastPrinted>
  <dcterms:created xsi:type="dcterms:W3CDTF">2021-12-05T15:34:12Z</dcterms:created>
  <dcterms:modified xsi:type="dcterms:W3CDTF">2022-08-25T19:13:34Z</dcterms:modified>
</cp:coreProperties>
</file>