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301" r:id="rId7"/>
    <p:sldId id="294" r:id="rId8"/>
    <p:sldId id="292" r:id="rId9"/>
    <p:sldId id="299" r:id="rId10"/>
    <p:sldId id="305" r:id="rId11"/>
    <p:sldId id="260" r:id="rId12"/>
    <p:sldId id="258" r:id="rId13"/>
    <p:sldId id="303" r:id="rId14"/>
    <p:sldId id="304" r:id="rId15"/>
    <p:sldId id="286" r:id="rId16"/>
    <p:sldId id="293" r:id="rId17"/>
    <p:sldId id="288" r:id="rId18"/>
    <p:sldId id="302" r:id="rId19"/>
    <p:sldId id="307" r:id="rId20"/>
    <p:sldId id="283" r:id="rId21"/>
    <p:sldId id="289" r:id="rId22"/>
    <p:sldId id="308" r:id="rId23"/>
    <p:sldId id="269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3B7C6"/>
    <a:srgbClr val="103350"/>
    <a:srgbClr val="0C4360"/>
    <a:srgbClr val="1B6872"/>
    <a:srgbClr val="002136"/>
    <a:srgbClr val="0C75AC"/>
    <a:srgbClr val="00243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C963BE-E818-41F7-9555-4F4B742E98AE}" type="datetime1">
              <a:rPr lang="ru-RU" smtClean="0"/>
              <a:pPr rtl="0"/>
              <a:t>29.08.2022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831430A-4AA4-45C8-AC23-CD6B61C41A4C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735222-6EEA-46CD-B936-E9E9D4B85411}" type="datetime1">
              <a:rPr lang="ru-RU" noProof="0" smtClean="0"/>
              <a:pPr rtl="0"/>
              <a:t>29.08.2022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734D747-9380-41EE-9946-EC9EC0CA5D1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393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9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57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944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518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=""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=""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7" name="Прямоугольный треугольник 16">
                <a:extLst>
                  <a:ext uri="{FF2B5EF4-FFF2-40B4-BE49-F238E27FC236}">
                    <a16:creationId xmlns=""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8" name="Прямоугольный треугольник 17">
                <a:extLst>
                  <a:ext uri="{FF2B5EF4-FFF2-40B4-BE49-F238E27FC236}">
                    <a16:creationId xmlns=""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" name="Прямоугольный треугольник 18">
                <a:extLst>
                  <a:ext uri="{FF2B5EF4-FFF2-40B4-BE49-F238E27FC236}">
                    <a16:creationId xmlns=""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=""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sp>
          <p:nvSpPr>
            <p:cNvPr id="9" name="Полилиния: Фигура 12">
              <a:extLst>
                <a:ext uri="{FF2B5EF4-FFF2-40B4-BE49-F238E27FC236}">
                  <a16:creationId xmlns=""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=""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1" name="Полилиния: Фигура 12">
              <a:extLst>
                <a:ext uri="{FF2B5EF4-FFF2-40B4-BE49-F238E27FC236}">
                  <a16:creationId xmlns=""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Полилиния: Фигура 12">
                <a:extLst>
                  <a:ext uri="{FF2B5EF4-FFF2-40B4-BE49-F238E27FC236}">
                    <a16:creationId xmlns=""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" name="Полилиния: Фигура 12">
                <a:extLst>
                  <a:ext uri="{FF2B5EF4-FFF2-40B4-BE49-F238E27FC236}">
                    <a16:creationId xmlns=""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тегория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=""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=""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=""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=""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6" name="Текст 22">
            <a:extLst>
              <a:ext uri="{FF2B5EF4-FFF2-40B4-BE49-F238E27FC236}">
                <a16:creationId xmlns=""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22">
            <a:extLst>
              <a:ext uri="{FF2B5EF4-FFF2-40B4-BE49-F238E27FC236}">
                <a16:creationId xmlns=""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22">
            <a:extLst>
              <a:ext uri="{FF2B5EF4-FFF2-40B4-BE49-F238E27FC236}">
                <a16:creationId xmlns=""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=""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22">
            <a:extLst>
              <a:ext uri="{FF2B5EF4-FFF2-40B4-BE49-F238E27FC236}">
                <a16:creationId xmlns=""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7626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раздел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6" name="Текст 22">
            <a:extLst>
              <a:ext uri="{FF2B5EF4-FFF2-40B4-BE49-F238E27FC236}">
                <a16:creationId xmlns=""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ru-RU" noProof="0"/>
              <a:t>Вставка изображения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=""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=""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4474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и текс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6" name="Текст 22">
            <a:extLst>
              <a:ext uri="{FF2B5EF4-FFF2-40B4-BE49-F238E27FC236}">
                <a16:creationId xmlns=""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ru-RU" noProof="0"/>
              <a:t>Вставка изображения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48682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Рисунок 2">
            <a:extLst>
              <a:ext uri="{FF2B5EF4-FFF2-40B4-BE49-F238E27FC236}">
                <a16:creationId xmlns=""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4065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=""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212989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олилиния: фигура 9">
            <a:extLst>
              <a:ext uri="{FF2B5EF4-FFF2-40B4-BE49-F238E27FC236}">
                <a16:creationId xmlns=""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7">
            <a:extLst>
              <a:ext uri="{FF2B5EF4-FFF2-40B4-BE49-F238E27FC236}">
                <a16:creationId xmlns=""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1" name="Полилиния: фигура 11">
            <a:extLst>
              <a:ext uri="{FF2B5EF4-FFF2-40B4-BE49-F238E27FC236}">
                <a16:creationId xmlns=""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олилиния: Фигура 7">
            <a:extLst>
              <a:ext uri="{FF2B5EF4-FFF2-40B4-BE49-F238E27FC236}">
                <a16:creationId xmlns=""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Полилиния: Фигура 15">
              <a:extLst>
                <a:ext uri="{FF2B5EF4-FFF2-40B4-BE49-F238E27FC236}">
                  <a16:creationId xmlns=""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6" name="Полилиния: Фигура 16">
              <a:extLst>
                <a:ext uri="{FF2B5EF4-FFF2-40B4-BE49-F238E27FC236}">
                  <a16:creationId xmlns=""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олилиния: Фигура 23">
            <a:extLst>
              <a:ext uri="{FF2B5EF4-FFF2-40B4-BE49-F238E27FC236}">
                <a16:creationId xmlns=""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Номер слайда 4">
            <a:extLst>
              <a:ext uri="{FF2B5EF4-FFF2-40B4-BE49-F238E27FC236}">
                <a16:creationId xmlns=""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672304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Прямоугольный треугольник 16">
              <a:extLst>
                <a:ext uri="{FF2B5EF4-FFF2-40B4-BE49-F238E27FC236}">
                  <a16:creationId xmlns=""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ый треугольник 17">
              <a:extLst>
                <a:ext uri="{FF2B5EF4-FFF2-40B4-BE49-F238E27FC236}">
                  <a16:creationId xmlns=""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ый треугольник 18">
              <a:extLst>
                <a:ext uri="{FF2B5EF4-FFF2-40B4-BE49-F238E27FC236}">
                  <a16:creationId xmlns=""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="" xmlns:p14="http://schemas.microsoft.com/office/powerpoint/2010/main" val="2236386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/>
              <a:t>Спасибо!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=""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2185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ый треугольник 9">
            <a:extLst>
              <a:ext uri="{FF2B5EF4-FFF2-40B4-BE49-F238E27FC236}">
                <a16:creationId xmlns=""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8" name="Полилиния: Фигура 17">
              <a:extLst>
                <a:ext uri="{FF2B5EF4-FFF2-40B4-BE49-F238E27FC236}">
                  <a16:creationId xmlns=""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=""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=""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Номер слайда 4">
            <a:extLst>
              <a:ext uri="{FF2B5EF4-FFF2-40B4-BE49-F238E27FC236}">
                <a16:creationId xmlns=""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3" name="Заголовок 1">
            <a:extLst>
              <a:ext uri="{FF2B5EF4-FFF2-40B4-BE49-F238E27FC236}">
                <a16:creationId xmlns=""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раздела 01</a:t>
            </a:r>
          </a:p>
        </p:txBody>
      </p:sp>
    </p:spTree>
    <p:extLst>
      <p:ext uri="{BB962C8B-B14F-4D97-AF65-F5344CB8AC3E}">
        <p14:creationId xmlns=""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Дополнительный 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=""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=""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раздела 01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Номер слайда 4">
            <a:extLst>
              <a:ext uri="{FF2B5EF4-FFF2-40B4-BE49-F238E27FC236}">
                <a16:creationId xmlns=""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цита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=""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ru-RU" sz="18400" noProof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"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Цитата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=""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63670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 4">
            <a:extLst>
              <a:ext uri="{FF2B5EF4-FFF2-40B4-BE49-F238E27FC236}">
                <a16:creationId xmlns=""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Объект 3">
            <a:extLst>
              <a:ext uri="{FF2B5EF4-FFF2-40B4-BE49-F238E27FC236}">
                <a16:creationId xmlns=""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8" name="Объект 5">
            <a:extLst>
              <a:ext uri="{FF2B5EF4-FFF2-40B4-BE49-F238E27FC236}">
                <a16:creationId xmlns=""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21916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=""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=""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=""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Прямоугольник: Усеченный угол 18">
              <a:extLst>
                <a:ext uri="{FF2B5EF4-FFF2-40B4-BE49-F238E27FC236}">
                  <a16:creationId xmlns=""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3" name="Прямоугольник: Усеченный угол 2">
              <a:extLst>
                <a:ext uri="{FF2B5EF4-FFF2-40B4-BE49-F238E27FC236}">
                  <a16:creationId xmlns=""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1" name="Объект 3">
            <a:extLst>
              <a:ext uri="{FF2B5EF4-FFF2-40B4-BE49-F238E27FC236}">
                <a16:creationId xmlns=""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99959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CDDDB7D-9189-9548-A2B9-81DC62C3C1A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олилиния: Фигура 9">
            <a:extLst>
              <a:ext uri="{FF2B5EF4-FFF2-40B4-BE49-F238E27FC236}">
                <a16:creationId xmlns="" xmlns:a16="http://schemas.microsoft.com/office/drawing/2014/main" id="{096D8877-6B4A-4540-8927-767DD7401718}"/>
              </a:ext>
            </a:extLst>
          </p:cNvPr>
          <p:cNvSpPr/>
          <p:nvPr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17">
            <a:extLst>
              <a:ext uri="{FF2B5EF4-FFF2-40B4-BE49-F238E27FC236}">
                <a16:creationId xmlns="" xmlns:a16="http://schemas.microsoft.com/office/drawing/2014/main" id="{5AF2E123-FE0F-8541-8E36-5030C450AA7E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9" name="Полилиния: фигура 11">
            <a:extLst>
              <a:ext uri="{FF2B5EF4-FFF2-40B4-BE49-F238E27FC236}">
                <a16:creationId xmlns="" xmlns:a16="http://schemas.microsoft.com/office/drawing/2014/main" id="{E5519D99-3B68-924A-9CD0-14B911711CA8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олилиния: Фигура 7">
            <a:extLst>
              <a:ext uri="{FF2B5EF4-FFF2-40B4-BE49-F238E27FC236}">
                <a16:creationId xmlns="" xmlns:a16="http://schemas.microsoft.com/office/drawing/2014/main" id="{A09E21A9-FBEF-144C-A152-FE484F3C55C1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70C7F2CB-A8CE-1545-A08D-93592C4BAEEA}"/>
              </a:ext>
            </a:extLst>
          </p:cNvPr>
          <p:cNvSpPr txBox="1">
            <a:spLocks/>
          </p:cNvSpPr>
          <p:nvPr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>
                <a:latin typeface="+mj-lt"/>
              </a:rPr>
              <a:t>Образец заголовка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7068FCE4-1B47-3C4B-B091-013120A97D0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Полилиния: Фигура 15">
              <a:extLst>
                <a:ext uri="{FF2B5EF4-FFF2-40B4-BE49-F238E27FC236}">
                  <a16:creationId xmlns=""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Полилиния: Фигура 16">
              <a:extLst>
                <a:ext uri="{FF2B5EF4-FFF2-40B4-BE49-F238E27FC236}">
                  <a16:creationId xmlns=""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BE1E08A0-195D-694F-947B-986A76FBB93E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Прямоугольник: Усеченный угол 18">
              <a:extLst>
                <a:ext uri="{FF2B5EF4-FFF2-40B4-BE49-F238E27FC236}">
                  <a16:creationId xmlns=""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ru-RU" noProof="0"/>
            </a:p>
          </p:txBody>
        </p:sp>
        <p:sp>
          <p:nvSpPr>
            <p:cNvPr id="17" name="Прямоугольник: Усеченный угол 2">
              <a:extLst>
                <a:ext uri="{FF2B5EF4-FFF2-40B4-BE49-F238E27FC236}">
                  <a16:creationId xmlns=""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8" name="Полилиния: Фигура 23">
            <a:extLst>
              <a:ext uri="{FF2B5EF4-FFF2-40B4-BE49-F238E27FC236}">
                <a16:creationId xmlns="" xmlns:a16="http://schemas.microsoft.com/office/drawing/2014/main" id="{A587DEFD-D470-4142-8E0D-A71DDB147C92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Номер слайда 4">
            <a:extLst>
              <a:ext uri="{FF2B5EF4-FFF2-40B4-BE49-F238E27FC236}">
                <a16:creationId xmlns="" xmlns:a16="http://schemas.microsoft.com/office/drawing/2014/main" id="{7D9BF857-7910-734D-A217-5E3344220AA2}"/>
              </a:ext>
            </a:extLst>
          </p:cNvPr>
          <p:cNvSpPr txBox="1">
            <a:spLocks/>
          </p:cNvSpPr>
          <p:nvPr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C263D6C4-4840-40CC-AC84-17E24B3B7BD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4" r:id="rId7"/>
    <p:sldLayoutId id="2147483665" r:id="rId8"/>
    <p:sldLayoutId id="2147483673" r:id="rId9"/>
    <p:sldLayoutId id="2147483662" r:id="rId10"/>
    <p:sldLayoutId id="2147483663" r:id="rId11"/>
    <p:sldLayoutId id="2147483664" r:id="rId12"/>
    <p:sldLayoutId id="2147483675" r:id="rId13"/>
    <p:sldLayoutId id="2147483676" r:id="rId14"/>
    <p:sldLayoutId id="2147483672" r:id="rId15"/>
    <p:sldLayoutId id="2147483667" r:id="rId16"/>
    <p:sldLayoutId id="214748366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5" Type="http://schemas.openxmlformats.org/officeDocument/2006/relationships/image" Target="../media/image94.pn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015" y="93785"/>
            <a:ext cx="9159631" cy="3545527"/>
          </a:xfrm>
        </p:spPr>
        <p:txBody>
          <a:bodyPr rtlCol="0"/>
          <a:lstStyle/>
          <a:p>
            <a:pPr algn="ctr" rtl="0"/>
            <a:r>
              <a:rPr lang="ru-RU" sz="4000" dirty="0" smtClean="0"/>
              <a:t>Новые возможности организации образовательного процесса обучающихся с умственной отсталостью ( интеллектуальными нарушениями)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415" y="5577762"/>
            <a:ext cx="7572483" cy="868680"/>
          </a:xfrm>
        </p:spPr>
        <p:txBody>
          <a:bodyPr rtlCol="0">
            <a:normAutofit/>
          </a:bodyPr>
          <a:lstStyle/>
          <a:p>
            <a:r>
              <a:rPr lang="ru-RU" sz="2800" b="1" spc="0" dirty="0" smtClean="0">
                <a:solidFill>
                  <a:srgbClr val="47C3D3"/>
                </a:solidFill>
                <a:latin typeface="Trebuchet MS"/>
                <a:ea typeface="Tahoma" panose="020B0604030504040204" pitchFamily="34" charset="0"/>
                <a:cs typeface="Tahoma" panose="020B0604030504040204" pitchFamily="34" charset="0"/>
              </a:rPr>
              <a:t>Директор ОГКОУШ № 39 Пономарева М.Н.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64" y="3548169"/>
            <a:ext cx="2823696" cy="176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8013" y="3909846"/>
            <a:ext cx="3967616" cy="2538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6934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10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3544" y="649423"/>
            <a:ext cx="3039859" cy="219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2" y="239213"/>
            <a:ext cx="2302951" cy="307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65" y="3306241"/>
            <a:ext cx="2375243" cy="316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92" y="3311140"/>
            <a:ext cx="2614246" cy="318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9018" y="589097"/>
            <a:ext cx="3067812" cy="230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86443" y="600131"/>
            <a:ext cx="3106096" cy="232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5242" y="3653899"/>
            <a:ext cx="3252827" cy="243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204190"/>
            <a:ext cx="2316335" cy="308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2" y="3317629"/>
            <a:ext cx="2279157" cy="310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8290164" y="175846"/>
            <a:ext cx="2022603" cy="3118338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19" y="3329686"/>
            <a:ext cx="2347296" cy="312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90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21" y="0"/>
            <a:ext cx="11214100" cy="5355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1" y="508918"/>
            <a:ext cx="25114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67" y="254227"/>
            <a:ext cx="3013302" cy="402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69" y="254227"/>
            <a:ext cx="2971573" cy="39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35" y="3861718"/>
            <a:ext cx="2087221" cy="278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42" y="254227"/>
            <a:ext cx="2734808" cy="364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35" y="3791746"/>
            <a:ext cx="2247785" cy="299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77" y="3861718"/>
            <a:ext cx="3817258" cy="285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206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50984" y="1664677"/>
            <a:ext cx="11383107" cy="294815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Нормативно - правовыми документами являются :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- Протокол № 3 от 28.03.2019 Заседания при Правительстве РФ по вопросам попечительства в социальной сфере;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- Дорожная карта по развитию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стационарозаменяющихся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технологий социального обслуживания граждан, страдающими психическими расстройствами на территории Ульяновской области на 2020-2024 годы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815" y="211015"/>
            <a:ext cx="11026969" cy="138857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 Ульяновской области разработана  модель  получения образования инвалидами старше 18 лет, проживающих в психоневрологических диспансерах.</a:t>
            </a:r>
            <a:endParaRPr lang="ru-RU" sz="28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294185" y="2168768"/>
            <a:ext cx="5322276" cy="26728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включения граждан старше 18 лет в образовательное пространство , проживающих в стационарных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организациях социального обслуживания Ульяновской области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4739" y="5745704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составлен учебный план АООП (вариант 2) Сроком на два  года обучения </a:t>
            </a:r>
            <a:br>
              <a:rPr lang="ru-RU" b="1" dirty="0" smtClean="0"/>
            </a:br>
            <a:r>
              <a:rPr lang="ru-RU" b="1" dirty="0" smtClean="0"/>
              <a:t>в 11-12 классах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5709138" y="4841631"/>
            <a:ext cx="644770" cy="715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64122" y="4034233"/>
            <a:ext cx="3141785" cy="2344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11" descr="C:\Users\людмила\Downloads\IMG_20200322_1833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2716" y="3857521"/>
            <a:ext cx="3716217" cy="2863931"/>
          </a:xfrm>
          <a:prstGeom prst="rect">
            <a:avLst/>
          </a:prstGeom>
          <a:noFill/>
        </p:spPr>
      </p:pic>
      <p:pic>
        <p:nvPicPr>
          <p:cNvPr id="10" name="Picture 12" descr="C:\Users\людмила\Downloads\IMG-0a5bdc6282b3a55c8add67b234537fc9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70450" y="3851087"/>
            <a:ext cx="3833671" cy="2875254"/>
          </a:xfrm>
          <a:prstGeom prst="rect">
            <a:avLst/>
          </a:prstGeom>
          <a:noFill/>
        </p:spPr>
      </p:pic>
      <p:pic>
        <p:nvPicPr>
          <p:cNvPr id="11" name="Picture 8" descr="C:\Users\людмила\Downloads\SAM_736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67291" y="1163458"/>
            <a:ext cx="3321169" cy="2490877"/>
          </a:xfrm>
          <a:prstGeom prst="rect">
            <a:avLst/>
          </a:prstGeom>
          <a:noFill/>
        </p:spPr>
      </p:pic>
      <p:pic>
        <p:nvPicPr>
          <p:cNvPr id="9217" name="Picture 1" descr="C:\Users\5346~1\AppData\Local\Temp\Rar$DIa4640.44340\i (6)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597" y="1115351"/>
            <a:ext cx="1974535" cy="2632713"/>
          </a:xfrm>
          <a:prstGeom prst="rect">
            <a:avLst/>
          </a:prstGeom>
          <a:noFill/>
        </p:spPr>
      </p:pic>
      <p:pic>
        <p:nvPicPr>
          <p:cNvPr id="9218" name="Picture 2" descr="C:\Users\5346~1\AppData\Local\Temp\Rar$DIa4640.167\IMG-17f170434b5ae2dbb013c1995f2aa6da-V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31721" y="1178113"/>
            <a:ext cx="3439505" cy="2579629"/>
          </a:xfrm>
          <a:prstGeom prst="rect">
            <a:avLst/>
          </a:prstGeom>
          <a:noFill/>
        </p:spPr>
      </p:pic>
      <p:pic>
        <p:nvPicPr>
          <p:cNvPr id="9220" name="Picture 4" descr="C:\Users\5346~1\AppData\Local\Temp\Rar$DIa4640.8885\i (1).jpe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24400" y="3966307"/>
            <a:ext cx="2168770" cy="2891693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че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128" y="0"/>
            <a:ext cx="8220973" cy="105242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sz="2400" dirty="0" smtClean="0"/>
              <a:t>Межведомственное взаимодействие с органами социальной защиты через использования тренировочных квартир в процессе обучения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14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05" y="394139"/>
            <a:ext cx="1613654" cy="2443655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54" y="283779"/>
            <a:ext cx="1813660" cy="2538249"/>
          </a:xfrm>
          <a:prstGeom prst="rect">
            <a:avLst/>
          </a:prstGeom>
        </p:spPr>
      </p:pic>
      <p:pic>
        <p:nvPicPr>
          <p:cNvPr id="9" name="Содержимое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5" y="268013"/>
            <a:ext cx="2087062" cy="261833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83" y="2837794"/>
            <a:ext cx="1750917" cy="2334556"/>
          </a:xfrm>
          <a:prstGeom prst="rect">
            <a:avLst/>
          </a:prstGeom>
        </p:spPr>
      </p:pic>
      <p:pic>
        <p:nvPicPr>
          <p:cNvPr id="11" name="Picture 3" descr="F:\фото на пед\IMG-20220111-WA000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41541" y="2790496"/>
            <a:ext cx="2401245" cy="3201660"/>
          </a:xfrm>
          <a:prstGeom prst="rect">
            <a:avLst/>
          </a:prstGeom>
          <a:noFill/>
        </p:spPr>
      </p:pic>
      <p:pic>
        <p:nvPicPr>
          <p:cNvPr id="12" name="Picture 4" descr="F:\фото на пед\IMG_20210326_103959_73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5310" y="3601786"/>
            <a:ext cx="2585545" cy="3086059"/>
          </a:xfrm>
          <a:prstGeom prst="rect">
            <a:avLst/>
          </a:prstGeom>
          <a:noFill/>
        </p:spPr>
      </p:pic>
      <p:pic>
        <p:nvPicPr>
          <p:cNvPr id="13" name="Picture 6" descr="C:\Users\ADmin\Downloads\IMG_20210513_101241_019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1476" y="220717"/>
            <a:ext cx="2507662" cy="3343549"/>
          </a:xfrm>
          <a:prstGeom prst="rect">
            <a:avLst/>
          </a:prstGeom>
          <a:noFill/>
        </p:spPr>
      </p:pic>
      <p:pic>
        <p:nvPicPr>
          <p:cNvPr id="14" name="Picture 2" descr="F:\фото на пед\фото с центром занятости\IMG_20211201_150107_865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683015" y="268014"/>
            <a:ext cx="3734226" cy="3310758"/>
          </a:xfrm>
          <a:prstGeom prst="rect">
            <a:avLst/>
          </a:prstGeom>
          <a:noFill/>
        </p:spPr>
      </p:pic>
      <p:pic>
        <p:nvPicPr>
          <p:cNvPr id="15" name="Picture 2" descr="F:\фото на пед\IMG_20201020_105313_943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916622" y="3619801"/>
            <a:ext cx="2341938" cy="3017481"/>
          </a:xfrm>
          <a:prstGeom prst="rect">
            <a:avLst/>
          </a:prstGeom>
          <a:noFill/>
        </p:spPr>
      </p:pic>
      <p:pic>
        <p:nvPicPr>
          <p:cNvPr id="16" name="Picture 2" descr="F:\фото на пед\IMG_20201020_105313_943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332502" y="2933400"/>
            <a:ext cx="2707912" cy="361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7311" y="241474"/>
            <a:ext cx="2934392" cy="978729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dirty="0" smtClean="0"/>
              <a:t>ВЫПУСКНИКИ 2022 года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" y="250197"/>
            <a:ext cx="3854928" cy="289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" y="3496354"/>
            <a:ext cx="4392384" cy="32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14" y="1671370"/>
            <a:ext cx="4268121" cy="251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99" y="145806"/>
            <a:ext cx="4467398" cy="335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4" y="3667323"/>
            <a:ext cx="5611091" cy="30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5939" y="4337260"/>
            <a:ext cx="2390243" cy="21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48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721" y="1"/>
            <a:ext cx="9670211" cy="914400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dirty="0" smtClean="0"/>
              <a:t>Обучение в учреждениях профессионального образования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625535" y="1092663"/>
            <a:ext cx="4581010" cy="729528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/>
              <a:t>УГБПОУ « Техникум отраслевых технологии и дизайна»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5646" y="1120781"/>
            <a:ext cx="4607626" cy="670152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dirty="0" smtClean="0"/>
              <a:t>УГБПОУ « Промышленный многопрофильный техникум» </a:t>
            </a:r>
            <a:endParaRPr lang="ru-RU" dirty="0"/>
          </a:p>
        </p:txBody>
      </p:sp>
      <p:pic>
        <p:nvPicPr>
          <p:cNvPr id="1026" name="Picture 2" descr="https://avatars.mds.yandex.net/get-altay/406255/2a00000165571f2777439a1a4c8f0a4931df/XX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" y="1971282"/>
            <a:ext cx="4584074" cy="2861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33" y="1985789"/>
            <a:ext cx="5182735" cy="2847468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641268" y="5237018"/>
            <a:ext cx="4358244" cy="11033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специальности :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столяр строительный, маляр строительный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6768936" y="5153891"/>
            <a:ext cx="4580906" cy="110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специальности :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швея, рабочий зелёного строительства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782206B1-586F-4254-9B36-D06C4E294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ru-RU"/>
              <a:t>Заголовок 01 отображается здесь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1B8F0371-4F69-4131-91BF-9AB99E6EE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ru-RU"/>
              <a:t>Заголовок 02 отображается здесь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78CACAF1-61EA-4605-A8FE-2EEE752B49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ru-RU"/>
              <a:t>Заголовок 03 отображается здесь</a:t>
            </a:r>
          </a:p>
        </p:txBody>
      </p:sp>
      <p:pic>
        <p:nvPicPr>
          <p:cNvPr id="9" name="Picture 2" descr="http://sch4.pyatigorsk.ru/images/2020/%D0%B4%D0%B8%D1%81%D1%82%D0%B0%D0%BD%D1%86%D0%B8%D0%BE%D0%BD%D0%BD%D0%BE%D0%B5_%D0%BE%D0%B1%D1%80%D0%B0%D0%B7%D0%BE%D0%B2%D0%B0%D0%BD%D0%B8%D0%B5/Model__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781" y="422344"/>
            <a:ext cx="9234961" cy="560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Треугольный конструктивный шаблон с аналитикой">
            <a:extLst>
              <a:ext uri="{FF2B5EF4-FFF2-40B4-BE49-F238E27FC236}">
                <a16:creationId xmlns="" xmlns:a16="http://schemas.microsoft.com/office/drawing/2014/main" id="{3DCA2B8E-64D3-7645-8DEB-688ED5756F5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538857" y="2901561"/>
            <a:ext cx="2364828" cy="558359"/>
          </a:xfr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4950"/>
            <a:ext cx="12192000" cy="944827"/>
          </a:xfrm>
          <a:solidFill>
            <a:schemeClr val="accent1">
              <a:lumMod val="50000"/>
            </a:schemeClr>
          </a:solidFill>
        </p:spPr>
        <p:txBody>
          <a:bodyPr rtlCol="0"/>
          <a:lstStyle/>
          <a:p>
            <a:pPr algn="ctr" rtl="0"/>
            <a:r>
              <a:rPr lang="ru-RU" sz="2800" dirty="0" smtClean="0"/>
              <a:t>           ДИСТАНЦИОННОЕ ОБУЧЕНИЕ обучающихся с умственной отсталостью интеллектуальными нарушениями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 descr="Треугольный конструктивный шаблон с аналитикой">
            <a:extLst>
              <a:ext uri="{FF2B5EF4-FFF2-40B4-BE49-F238E27FC236}">
                <a16:creationId xmlns="" xmlns:a16="http://schemas.microsoft.com/office/drawing/2014/main" id="{3DCA2B8E-64D3-7645-8DEB-688ED5756F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3940232" y="1599163"/>
            <a:ext cx="1007277" cy="944898"/>
          </a:xfrm>
          <a:prstGeom prst="rect">
            <a:avLst/>
          </a:prstGeom>
        </p:spPr>
      </p:pic>
      <p:pic>
        <p:nvPicPr>
          <p:cNvPr id="13" name="Picture 4" descr="C:\Users\Воецкая\Desktop\родник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117272" y="2484408"/>
            <a:ext cx="1600200" cy="110584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898208" y="1149777"/>
            <a:ext cx="3226264" cy="22284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898208" y="3224631"/>
            <a:ext cx="3179764" cy="22646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" name="Рисунок 10"/>
          <p:cNvPicPr/>
          <p:nvPr/>
        </p:nvPicPr>
        <p:blipFill>
          <a:blip r:embed="rId9" cstate="email"/>
          <a:stretch/>
        </p:blipFill>
        <p:spPr>
          <a:xfrm>
            <a:off x="542951" y="2493034"/>
            <a:ext cx="1600200" cy="1148977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http://nuinternat.ucoz.ru/_nw/0/6382498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41" y="3547123"/>
            <a:ext cx="1399789" cy="807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" y="5001992"/>
            <a:ext cx="1657005" cy="18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001991"/>
            <a:ext cx="1959032" cy="187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45" y="5327921"/>
            <a:ext cx="1243027" cy="154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07" y="1226696"/>
            <a:ext cx="1175656" cy="131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55" y="5329055"/>
            <a:ext cx="1290190" cy="15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2" y="5489330"/>
            <a:ext cx="1035084" cy="136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 descr="https://sun9-8.userapi.com/TOMYJp-mA_wNtsqRCsWfWYuVeWHDs_vwu_Dy7w/vwhOgMk6Ldg.jpg"/>
          <p:cNvPicPr/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815"/>
            <a:ext cx="1412421" cy="1088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51187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04091" y="2965938"/>
            <a:ext cx="2414954" cy="6213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2022 год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76800" y="679938"/>
            <a:ext cx="6858000" cy="5908431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 -коррекционно-развивающей и логопедической помощи  - 30 обучающимся</a:t>
            </a:r>
            <a:br>
              <a:rPr lang="ru-RU" sz="2700" dirty="0" smtClean="0"/>
            </a:br>
            <a:r>
              <a:rPr lang="ru-RU" sz="2700" dirty="0" smtClean="0"/>
              <a:t>- консультаций для педагогов, родителей и детей:</a:t>
            </a:r>
            <a:br>
              <a:rPr lang="ru-RU" sz="2700" dirty="0" smtClean="0"/>
            </a:br>
            <a:r>
              <a:rPr lang="ru-RU" sz="2700" dirty="0" smtClean="0"/>
              <a:t>- педагоги- 25 человек</a:t>
            </a:r>
            <a:br>
              <a:rPr lang="ru-RU" sz="2700" dirty="0" smtClean="0"/>
            </a:br>
            <a:r>
              <a:rPr lang="ru-RU" sz="2700" dirty="0" smtClean="0"/>
              <a:t>- родители-24 человек</a:t>
            </a:r>
            <a:br>
              <a:rPr lang="ru-RU" sz="2700" dirty="0" smtClean="0"/>
            </a:br>
            <a:r>
              <a:rPr lang="ru-RU" sz="2700" dirty="0" smtClean="0"/>
              <a:t>- дети- 24 человек </a:t>
            </a:r>
            <a:br>
              <a:rPr lang="ru-RU" sz="2700" dirty="0" smtClean="0"/>
            </a:br>
            <a:r>
              <a:rPr lang="ru-RU" sz="2700" dirty="0" smtClean="0"/>
              <a:t>-  образовательным организациям региона методического сопровождения</a:t>
            </a:r>
            <a:r>
              <a:rPr lang="ru-RU" sz="2700" i="1" dirty="0" smtClean="0"/>
              <a:t> (на основании договоров или соглашений) - всего 57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Проведено специалистами РРЦ обучающих мероприятий для педагогов, работающих с детьми с ОВЗ –  2  </a:t>
            </a:r>
            <a:br>
              <a:rPr lang="ru-RU" sz="2700" dirty="0" smtClean="0"/>
            </a:br>
            <a:r>
              <a:rPr lang="ru-RU" sz="2700" dirty="0" smtClean="0"/>
              <a:t>Приняли участие -  72 человека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Users\Воецкая\Downloads\эмблема исходник_Страница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399" y="187569"/>
            <a:ext cx="2650066" cy="23275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8" name="Стрелка вправо 7"/>
          <p:cNvSpPr/>
          <p:nvPr/>
        </p:nvSpPr>
        <p:spPr>
          <a:xfrm>
            <a:off x="2965936" y="2790092"/>
            <a:ext cx="1887418" cy="78544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9" y="3540369"/>
            <a:ext cx="2320180" cy="17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2" y="4230824"/>
            <a:ext cx="1737229" cy="23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:\РРЦ УО\DSC0742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9045" y="1301262"/>
            <a:ext cx="1887417" cy="1479672"/>
          </a:xfrm>
          <a:prstGeom prst="rect">
            <a:avLst/>
          </a:prstGeom>
          <a:noFill/>
        </p:spPr>
      </p:pic>
      <p:pic>
        <p:nvPicPr>
          <p:cNvPr id="6148" name="Picture 4" descr="H:\РРЦ УО\фото ррц\DSC0927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9629" y="5307804"/>
            <a:ext cx="2332893" cy="1550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293" y="114021"/>
            <a:ext cx="8833756" cy="800379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sz="2800" dirty="0" smtClean="0"/>
              <a:t>Модель организации образовательного процесса ОГКОУШ № 39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/>
          </p:nvPr>
        </p:nvSpPr>
        <p:spPr>
          <a:xfrm>
            <a:off x="747139" y="5469484"/>
            <a:ext cx="3074364" cy="1224613"/>
          </a:xfrm>
          <a:solidFill>
            <a:srgbClr val="00B0F0"/>
          </a:solidFill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АОП  обучающихся с лёгкой  умственной отсталостью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интеллектуальными нарушениями) по трудовой подготовки , по предмету социально-бытовая ориентировка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19</a:t>
            </a:fld>
            <a:endParaRPr lang="ru-RU" noProof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9"/>
          </p:nvPr>
        </p:nvSpPr>
        <p:spPr>
          <a:xfrm>
            <a:off x="2125683" y="1839465"/>
            <a:ext cx="5664530" cy="844360"/>
          </a:xfrm>
        </p:spPr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8291101" y="5878215"/>
            <a:ext cx="3108537" cy="664416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 err="1" smtClean="0"/>
              <a:t>МастерОК</a:t>
            </a:r>
            <a:r>
              <a:rPr lang="ru-RU" b="1" dirty="0" smtClean="0"/>
              <a:t>, Волшебная петелька, Юный фотограф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1"/>
          </p:nvPr>
        </p:nvSpPr>
        <p:spPr>
          <a:xfrm>
            <a:off x="4586359" y="5411452"/>
            <a:ext cx="3293306" cy="54626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ru-RU" b="1" dirty="0" smtClean="0"/>
              <a:t>Мир вокруг нас, Моторные сказки, Азбука вежливости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736769" y="1182007"/>
            <a:ext cx="4195948" cy="57554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Образовательный процесс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77166" y="1904999"/>
            <a:ext cx="2222294" cy="73132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Обязательная часть учебного плана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7868557" y="1881250"/>
            <a:ext cx="2743200" cy="102820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Часть формируемая участниками образовательных отношений учебного плана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0" y="2917494"/>
            <a:ext cx="1959429" cy="21888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АООП образования  обучающихся с умственной отсталостью ( интеллектуальными нарушениями) по предметной области  "Технологии»,  по предмету основы социальной жизни, домоводству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2719695" y="3028208"/>
            <a:ext cx="1792927" cy="201880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АООП  начального общего образования  обучающихся с ограниченными  возможностями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PT Astra Serif" pitchFamily="18" charset="-52"/>
                <a:cs typeface="Arial" pitchFamily="34" charset="0"/>
              </a:rPr>
              <a:t> здоровья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 по предметной области  "Технологии»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4757637" y="3485133"/>
            <a:ext cx="1888177" cy="7388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Коррекционные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курсы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7258461" y="3392634"/>
            <a:ext cx="1604963" cy="5969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Внеурочная деятельность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>
            <a:off x="9972627" y="3903536"/>
            <a:ext cx="2086203" cy="67977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Дополнительное образование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3670065">
            <a:off x="2960008" y="1170413"/>
            <a:ext cx="606241" cy="86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8038870">
            <a:off x="3356990" y="2045516"/>
            <a:ext cx="522514" cy="1051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5381133" y="1897811"/>
            <a:ext cx="700644" cy="149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066305" y="2846718"/>
            <a:ext cx="573377" cy="2475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2020790">
            <a:off x="6705534" y="4117468"/>
            <a:ext cx="712819" cy="1314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2058791">
            <a:off x="9817865" y="4628514"/>
            <a:ext cx="764730" cy="1281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2020790">
            <a:off x="331944" y="2089617"/>
            <a:ext cx="461634" cy="822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18038870">
            <a:off x="8172881" y="1144540"/>
            <a:ext cx="522514" cy="794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290" y="207034"/>
            <a:ext cx="10636370" cy="1087656"/>
          </a:xfrm>
          <a:solidFill>
            <a:srgbClr val="00B0F0"/>
          </a:solidFill>
        </p:spPr>
        <p:txBody>
          <a:bodyPr rtlCol="0"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Федеральный проект “Современная школа” национального проекта “Образование” включает в себя мероприятия по поддержке образования обучающихся с ограниченными возможностями здоровья.</a:t>
            </a:r>
            <a:endParaRPr lang="ru-RU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23" y="1520405"/>
            <a:ext cx="9489057" cy="533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2794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="" xmlns:p14="http://schemas.microsoft.com/office/powerpoint/2010/main" val="429771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564067"/>
            <a:ext cx="2477312" cy="1023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96" y="1222001"/>
            <a:ext cx="2795604" cy="37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8" y="1887136"/>
            <a:ext cx="2896948" cy="250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cstate="email"/>
          <a:stretch>
            <a:fillRect/>
          </a:stretch>
        </p:blipFill>
        <p:spPr>
          <a:xfrm>
            <a:off x="426090" y="4540469"/>
            <a:ext cx="2965666" cy="231753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833" y="5053883"/>
            <a:ext cx="2572134" cy="180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58" y="4503219"/>
            <a:ext cx="2738280" cy="23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7" y="1249954"/>
            <a:ext cx="2450420" cy="374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4518428" y="2475781"/>
            <a:ext cx="685800" cy="13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2507">
            <a:off x="5601527" y="2763256"/>
            <a:ext cx="629251" cy="76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3391756" y="533961"/>
            <a:ext cx="2792186" cy="1649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Номинация «Лучшее образовательное пространство учебной мастерской» 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889039"/>
            <a:ext cx="28956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0" y="4540469"/>
            <a:ext cx="296227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66" y="4490689"/>
            <a:ext cx="27368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52" y="5053013"/>
            <a:ext cx="2573338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15" y="209072"/>
            <a:ext cx="279379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95" y="1256191"/>
            <a:ext cx="2798762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147977" y="4037163"/>
            <a:ext cx="7056408" cy="406168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2400" dirty="0" smtClean="0"/>
              <a:t>Мастерская «Картонажно-переплётное дело»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815" y="0"/>
            <a:ext cx="10152185" cy="535531"/>
          </a:xfrm>
        </p:spPr>
        <p:txBody>
          <a:bodyPr/>
          <a:lstStyle/>
          <a:p>
            <a:pPr algn="ctr"/>
            <a:r>
              <a:rPr lang="ru-RU" dirty="0" smtClean="0"/>
              <a:t>Мастерская «Картонажно-переплётное дело»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62" y="679938"/>
            <a:ext cx="3207018" cy="214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7" y="643252"/>
            <a:ext cx="2977662" cy="223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7" y="671409"/>
            <a:ext cx="3259015" cy="217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4" y="3602816"/>
            <a:ext cx="2678091" cy="297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77" y="3592255"/>
            <a:ext cx="2493377" cy="306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Воецкая\Desktop\практика зона.heic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56737" y="3583114"/>
            <a:ext cx="3392821" cy="3016977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08" y="3642243"/>
            <a:ext cx="3282866" cy="297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3">
            <a:extLst>
              <a:ext uri="{FF2B5EF4-FFF2-40B4-BE49-F238E27FC236}">
                <a16:creationId xmlns="" xmlns:a16="http://schemas.microsoft.com/office/drawing/2014/main" id="{315E3981-F0D7-482C-A8E0-6A57700BECA7}"/>
              </a:ext>
            </a:extLst>
          </p:cNvPr>
          <p:cNvSpPr txBox="1">
            <a:spLocks/>
          </p:cNvSpPr>
          <p:nvPr/>
        </p:nvSpPr>
        <p:spPr>
          <a:xfrm>
            <a:off x="766885" y="3044791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Мастерская «Строительное дело»</a:t>
            </a:r>
            <a:endParaRPr kumimoji="0" lang="ru-RU" sz="3200" b="1" i="0" u="none" strike="noStrike" kern="1200" cap="none" spc="-7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938" y="164124"/>
            <a:ext cx="10158046" cy="679871"/>
          </a:xfrm>
        </p:spPr>
        <p:txBody>
          <a:bodyPr/>
          <a:lstStyle/>
          <a:p>
            <a:pPr algn="ctr"/>
            <a:r>
              <a:rPr lang="ru-RU" dirty="0" smtClean="0"/>
              <a:t>Мастерская «Швейное дело»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69" y="811156"/>
            <a:ext cx="3727003" cy="264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user\Desktop\IMG_20210929_145900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91907" y="784910"/>
            <a:ext cx="3563816" cy="2664907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7335" y="3552926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Кабинет «Основы социальной жизни»</a:t>
            </a:r>
            <a:endParaRPr kumimoji="0" lang="ru-RU" sz="3200" b="1" i="0" u="none" strike="noStrike" kern="1200" cap="none" spc="-7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" y="4036301"/>
            <a:ext cx="2001883" cy="266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14" y="4032920"/>
            <a:ext cx="3751385" cy="26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64" y="4056184"/>
            <a:ext cx="3181081" cy="262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8015532" y="1410800"/>
            <a:ext cx="2813050" cy="1944687"/>
          </a:xfr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49" y="4083816"/>
            <a:ext cx="3138332" cy="256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196083"/>
            <a:ext cx="11214100" cy="535531"/>
          </a:xfrm>
        </p:spPr>
        <p:txBody>
          <a:bodyPr/>
          <a:lstStyle/>
          <a:p>
            <a:pPr algn="ctr"/>
            <a:r>
              <a:rPr lang="ru-RU" dirty="0" smtClean="0"/>
              <a:t>Кабинет учителя-дефектолога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Воецкая\Desktop\дефектолог.heic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9930" y="745026"/>
            <a:ext cx="4137118" cy="36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86" y="1091927"/>
            <a:ext cx="3732262" cy="49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02412" y="3544768"/>
            <a:ext cx="4784983" cy="3554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00345" y="800617"/>
            <a:ext cx="3615559" cy="2796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73579" y="1755322"/>
            <a:ext cx="10915649" cy="4784272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ru-RU" sz="2400" b="1" spc="0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АООП в части </a:t>
            </a:r>
            <a:r>
              <a:rPr lang="ru-RU" sz="2400" b="1" u="sng" spc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трудового обучения </a:t>
            </a:r>
            <a:r>
              <a:rPr lang="ru-RU" sz="2400" b="1" spc="0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осуществляется исходя из региональных условий, ориентированных на потребность в рабочих кадрах, и с учетом индивидуальных особенностей психофизического развития, здоровья, возможностей, а также интересов обучающихся с ограниченными возможностями здоровья и их родителей (законных представителей) на основе выбора профиля труда, включающего в себя подготовку обучающегося к индивидуальной трудовой деятельности. Совершенствование трудовых умений по выбранному профилю труда осуществляется в процессе трудовой практики, определение ее содержания и организация осуществляется самостоятельно образовательной организацией с учетом региональных условий и потребности в рабочих кадрах, а также в соответствии с требованиями санитарных нормам и правил.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55371" y="106136"/>
            <a:ext cx="9274628" cy="1298121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4D4D4D"/>
                </a:solidFill>
                <a:latin typeface="Arial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образования обучающихся с умственной отсталостью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интеллектуальными нарушениями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4D4D4D"/>
                </a:solidFill>
                <a:latin typeface="Arial"/>
              </a:rPr>
              <a:t/>
            </a:r>
            <a:br>
              <a:rPr lang="ru-RU" sz="2000" dirty="0">
                <a:solidFill>
                  <a:srgbClr val="4D4D4D"/>
                </a:solidFill>
                <a:latin typeface="Arial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77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D179B88-D43C-4A31-9A52-3498E943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Заголовок раздела 02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DDBE65-9AB1-4989-AF86-726591A6A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Подзаголовок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B065C75-272B-4BB5-BA23-D80E8654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48492"/>
            <a:ext cx="10472615" cy="677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9828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Заголовок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ru-RU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rtl="0"/>
            <a:r>
              <a:rPr lang="ru-RU"/>
              <a:t>Nunc viverra imperdiet enim. Fusce est. Vivamus a tellus.</a:t>
            </a:r>
          </a:p>
          <a:p>
            <a:pPr rtl="0"/>
            <a:r>
              <a:rPr lang="ru-RU"/>
              <a:t>Pellentesque habitant morbi tristique senectus et netus et malesuada fames ac turpis egestas. Proin pharetra nonummy pede. Mauris et orci.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263D6C4-4840-40CC-AC84-17E24B3B7BDE}" type="slidenum">
              <a:rPr lang="ru-RU" smtClean="0"/>
              <a:pPr rtl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3328435"/>
            <a:ext cx="2486038" cy="3324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55" y="220717"/>
            <a:ext cx="5849523" cy="35314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194738"/>
            <a:ext cx="2680138" cy="32579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945"/>
            <a:ext cx="3895071" cy="3090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63" y="3949576"/>
            <a:ext cx="3559937" cy="2662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651" y="0"/>
            <a:ext cx="3221873" cy="24092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93" y="2077311"/>
            <a:ext cx="3200399" cy="1988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0" y="3490391"/>
            <a:ext cx="3913209" cy="3131125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="" xmlns:a16="http://schemas.microsoft.com/office/drawing/2014/main" id="{0D537F64-4C96-4AA8-BB21-E8053A3186DD}"/>
              </a:ext>
            </a:extLst>
          </p:cNvPr>
          <p:cNvSpPr txBox="1">
            <a:spLocks/>
          </p:cNvSpPr>
          <p:nvPr/>
        </p:nvSpPr>
        <p:spPr>
          <a:xfrm>
            <a:off x="2286001" y="0"/>
            <a:ext cx="6084276" cy="836761"/>
          </a:xfrm>
          <a:prstGeom prst="rect">
            <a:avLst/>
          </a:prstGeom>
          <a:solidFill>
            <a:srgbClr val="00B0F0"/>
          </a:solidFill>
        </p:spPr>
        <p:txBody>
          <a:bodyPr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rebuchet MS"/>
                <a:ea typeface="Tahoma" panose="020B0604030504040204" pitchFamily="34" charset="0"/>
                <a:cs typeface="Tahoma" panose="020B0604030504040204" pitchFamily="34" charset="0"/>
              </a:rPr>
              <a:t>Система профориентации обучающихся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66687569_win32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0677666_TF66687569" id="{8088A86A-5DE3-4754-A836-2A3C30D038B3}" vid="{7A96DF9F-A41C-4EE8-8C3F-8182B482B13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95DE24-D6C3-4A00-9085-D9594C193A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992231-163D-4428-A2B8-DA1FE0274129}">
  <ds:schemaRefs>
    <ds:schemaRef ds:uri="http://schemas.microsoft.com/office/infopath/2007/PartnerControls"/>
    <ds:schemaRef ds:uri="http://purl.org/dc/dcmitype/"/>
    <ds:schemaRef ds:uri="fb0879af-3eba-417a-a55a-ffe6dcd6ca77"/>
    <ds:schemaRef ds:uri="http://purl.org/dc/elements/1.1/"/>
    <ds:schemaRef ds:uri="6dc4bcd6-49db-4c07-9060-8acfc67cef9f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B67ACAB-C3DC-429D-A23C-0723C084FE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tf66687569_win32</Template>
  <TotalTime>0</TotalTime>
  <Words>537</Words>
  <Application>Microsoft Office PowerPoint</Application>
  <PresentationFormat>Произвольный</PresentationFormat>
  <Paragraphs>74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tf66687569_win32</vt:lpstr>
      <vt:lpstr>Новые возможности организации образовательного процесса обучающихся с умственной отсталостью ( интеллектуальными нарушениями)</vt:lpstr>
      <vt:lpstr>Федеральный проект “Современная школа” национального проекта “Образование” включает в себя мероприятия по поддержке образования обучающихся с ограниченными возможностями здоровья.</vt:lpstr>
      <vt:lpstr>Мастерская «Картонажно-переплётное дело»</vt:lpstr>
      <vt:lpstr>Мастерская «Картонажно-переплётное дело»</vt:lpstr>
      <vt:lpstr>Мастерская «Швейное дело»</vt:lpstr>
      <vt:lpstr>Кабинет учителя-дефектолога</vt:lpstr>
      <vt:lpstr> Федеральный государственный образовательный стандарт образования обучающихся с умственной отсталостью  (интеллектуальными нарушениями) </vt:lpstr>
      <vt:lpstr>Заголовок раздела 02</vt:lpstr>
      <vt:lpstr>Заголовок</vt:lpstr>
      <vt:lpstr>Слайд 10</vt:lpstr>
      <vt:lpstr>Слайд 11</vt:lpstr>
      <vt:lpstr>В Ульяновской области разработана  модель  получения образования инвалидами старше 18 лет, проживающих в психоневрологических диспансерах.</vt:lpstr>
      <vt:lpstr>Межведомственное взаимодействие с органами социальной защиты через использования тренировочных квартир в процессе обучения</vt:lpstr>
      <vt:lpstr>фото</vt:lpstr>
      <vt:lpstr>ВЫПУСКНИКИ 2022 года</vt:lpstr>
      <vt:lpstr>Обучение в учреждениях профессионального образования</vt:lpstr>
      <vt:lpstr>           ДИСТАНЦИОННОЕ ОБУЧЕНИЕ обучающихся с умственной отсталостью интеллектуальными нарушениями  </vt:lpstr>
      <vt:lpstr> -коррекционно-развивающей и логопедической помощи  - 30 обучающимся - консультаций для педагогов, родителей и детей: - педагоги- 25 человек - родители-24 человек - дети- 24 человек  -  образовательным организациям региона методического сопровождения (на основании договоров или соглашений) - всего 57 Проведено специалистами РРЦ обучающих мероприятий для педагогов, работающих с детьми с ОВЗ –  2   Приняли участие -  72 человека </vt:lpstr>
      <vt:lpstr>Модель организации образовательного процесса ОГКОУШ № 39  </vt:lpstr>
      <vt:lpstr>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2022-08-08T14:51:12Z</dcterms:created>
  <dcterms:modified xsi:type="dcterms:W3CDTF">2022-08-29T12:30:09Z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