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71" r:id="rId5"/>
    <p:sldId id="259" r:id="rId6"/>
    <p:sldId id="258" r:id="rId7"/>
    <p:sldId id="261" r:id="rId8"/>
    <p:sldId id="262" r:id="rId9"/>
    <p:sldId id="263" r:id="rId10"/>
    <p:sldId id="265" r:id="rId11"/>
    <p:sldId id="264" r:id="rId12"/>
    <p:sldId id="268" r:id="rId13"/>
    <p:sldId id="266" r:id="rId14"/>
    <p:sldId id="267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Лист1!$C$9:$C$11</c:f>
              <c:strCache>
                <c:ptCount val="3"/>
                <c:pt idx="0">
                  <c:v>Службы ранней помощи</c:v>
                </c:pt>
                <c:pt idx="1">
                  <c:v>ДОУ</c:v>
                </c:pt>
                <c:pt idx="2">
                  <c:v>Школьники</c:v>
                </c:pt>
              </c:strCache>
            </c:strRef>
          </c:cat>
          <c:val>
            <c:numRef>
              <c:f>Лист1!$D$9:$D$11</c:f>
              <c:numCache>
                <c:formatCode>General</c:formatCode>
                <c:ptCount val="3"/>
                <c:pt idx="0">
                  <c:v>572</c:v>
                </c:pt>
                <c:pt idx="1">
                  <c:v>8089</c:v>
                </c:pt>
                <c:pt idx="2">
                  <c:v>19852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491776"/>
        <c:axId val="54902784"/>
      </c:barChart>
      <c:catAx>
        <c:axId val="14049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54902784"/>
        <c:crosses val="autoZero"/>
        <c:auto val="1"/>
        <c:lblAlgn val="ctr"/>
        <c:lblOffset val="100"/>
        <c:noMultiLvlLbl val="0"/>
      </c:catAx>
      <c:valAx>
        <c:axId val="5490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49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Лист1!$C$24:$C$25</c:f>
              <c:strCache>
                <c:ptCount val="2"/>
                <c:pt idx="0">
                  <c:v>от 0 до 4</c:v>
                </c:pt>
                <c:pt idx="1">
                  <c:v>от 5 до 9</c:v>
                </c:pt>
              </c:strCache>
            </c:strRef>
          </c:cat>
          <c:val>
            <c:numRef>
              <c:f>Лист1!$D$24:$D$25</c:f>
              <c:numCache>
                <c:formatCode>General</c:formatCode>
                <c:ptCount val="2"/>
                <c:pt idx="0">
                  <c:v>602</c:v>
                </c:pt>
                <c:pt idx="1">
                  <c:v>1520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6.8715308688644984E-3"/>
                  <c:y val="-8.0359656921212733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24082316971996E-2"/>
                  <c:y val="-8.3229644668398897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Лист1!$C$30:$C$31</c:f>
              <c:strCache>
                <c:ptCount val="2"/>
                <c:pt idx="0">
                  <c:v>имеют диагноз от 0 до 4 лет</c:v>
                </c:pt>
                <c:pt idx="1">
                  <c:v>имеют диагноз от 5 до 9 лет</c:v>
                </c:pt>
              </c:strCache>
            </c:strRef>
          </c:cat>
          <c:val>
            <c:numRef>
              <c:f>Лист1!$D$30:$D$31</c:f>
              <c:numCache>
                <c:formatCode>General</c:formatCode>
                <c:ptCount val="2"/>
                <c:pt idx="0">
                  <c:v>23</c:v>
                </c:pt>
                <c:pt idx="1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76000"/>
        <c:axId val="54907392"/>
        <c:axId val="0"/>
      </c:bar3DChart>
      <c:catAx>
        <c:axId val="133376000"/>
        <c:scaling>
          <c:orientation val="minMax"/>
        </c:scaling>
        <c:delete val="0"/>
        <c:axPos val="b"/>
        <c:majorTickMark val="out"/>
        <c:minorTickMark val="none"/>
        <c:tickLblPos val="nextTo"/>
        <c:crossAx val="54907392"/>
        <c:crosses val="autoZero"/>
        <c:auto val="1"/>
        <c:lblAlgn val="ctr"/>
        <c:lblOffset val="100"/>
        <c:noMultiLvlLbl val="0"/>
      </c:catAx>
      <c:valAx>
        <c:axId val="5490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7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2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7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8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2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7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5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1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A126-0FF3-4E34-A939-62FD767E730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99E3-4CD9-47F7-90CC-249215A53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8.wdp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jpe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76671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Предоставление </a:t>
            </a:r>
            <a:r>
              <a:rPr lang="ru-RU" sz="2000" b="1" dirty="0">
                <a:latin typeface="Comic Sans MS" pitchFamily="66" charset="0"/>
              </a:rPr>
              <a:t>ранней помощи детям с расстройствами аутистического спектра и группы риска. Из опыта реализации </a:t>
            </a:r>
            <a:r>
              <a:rPr lang="ru-RU" sz="2000" b="1" dirty="0" smtClean="0">
                <a:latin typeface="Comic Sans MS" pitchFamily="66" charset="0"/>
              </a:rPr>
              <a:t>проекта </a:t>
            </a:r>
            <a:r>
              <a:rPr lang="ru-RU" sz="2000" b="1" dirty="0">
                <a:latin typeface="Comic Sans MS" pitchFamily="66" charset="0"/>
              </a:rPr>
              <a:t>«Радуга надежды</a:t>
            </a:r>
            <a:r>
              <a:rPr lang="ru-RU" sz="2000" b="1" dirty="0" smtClean="0">
                <a:latin typeface="Comic Sans MS" pitchFamily="66" charset="0"/>
              </a:rPr>
              <a:t>»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7" name="Picture 2" descr="C:\Users\Ольга Александровна\Downloads\IMG_5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2322" y="2660674"/>
            <a:ext cx="4031006" cy="26873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Ольга Александровна\Downloads\IMG_09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23620" y="2384884"/>
            <a:ext cx="4104456" cy="27363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Ольга Александровна\Downloads\IMG_514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38" y="2400444"/>
            <a:ext cx="3989701" cy="27637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6968" y="591212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Директор ОГБОУ «Школа-интернат №89» 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Г. Н. Борисова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98299"/>
            <a:ext cx="7196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Физкультурная деятельность. Занятия по </a:t>
            </a:r>
            <a:r>
              <a:rPr lang="ru-RU" sz="2000" b="1" dirty="0" err="1" smtClean="0">
                <a:latin typeface="Comic Sans MS" pitchFamily="66" charset="0"/>
              </a:rPr>
              <a:t>эрготерапии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2496"/>
            <a:ext cx="2952328" cy="475252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44" y="882496"/>
            <a:ext cx="3168352" cy="49451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r="7683"/>
          <a:stretch/>
        </p:blipFill>
        <p:spPr>
          <a:xfrm>
            <a:off x="3347864" y="2471477"/>
            <a:ext cx="2481821" cy="40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55866" y="1052736"/>
            <a:ext cx="28296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Коррекционная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помощь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2" y="272856"/>
            <a:ext cx="5286722" cy="336232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4139952" cy="3061224"/>
          </a:xfrm>
          <a:prstGeom prst="rect">
            <a:avLst/>
          </a:prstGeom>
        </p:spPr>
      </p:pic>
      <p:pic>
        <p:nvPicPr>
          <p:cNvPr id="7" name="Рисунок 6" descr="C:\Users\Metod\Desktop\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2" y="3814421"/>
            <a:ext cx="4540702" cy="2722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7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48897" y="692696"/>
            <a:ext cx="344357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Обучающие 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м</a:t>
            </a:r>
            <a:r>
              <a:rPr lang="ru-RU" sz="2800" b="1" dirty="0" smtClean="0">
                <a:latin typeface="Comic Sans MS" pitchFamily="66" charset="0"/>
              </a:rPr>
              <a:t>ероприятия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д</a:t>
            </a:r>
            <a:r>
              <a:rPr lang="ru-RU" sz="2800" b="1" dirty="0" smtClean="0">
                <a:latin typeface="Comic Sans MS" pitchFamily="66" charset="0"/>
              </a:rPr>
              <a:t>ля специалистов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и родителей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Рисунок 6" descr="http://rrc73.ru/wp-content/uploads/2021/06/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06" y="2996952"/>
            <a:ext cx="4935416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rrc73.ru/wp-content/uploads/2021/06/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1" y="332657"/>
            <a:ext cx="524579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etod\Desktop\портфолио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44" y="4077072"/>
            <a:ext cx="2879616" cy="263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260648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Диссеминация опыта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9" name="Picture 2" descr="C:\Users\Ольга Александровна\Desktop\запрос фото\обучающие мероприятия\IMG_1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05" y="4039147"/>
            <a:ext cx="3718508" cy="24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Ольга Александровна\Desktop\запрос фото\обучающие мероприятия\IMG_9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1" y="260648"/>
            <a:ext cx="4546600" cy="30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Ольга Александровна\Desktop\запрос фото\обучающие мероприятия\IMG_9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2958"/>
            <a:ext cx="4477792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Ольга Александровна\Desktop\запрос фото\обучающие мероприятия\IMG_9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83" y="802820"/>
            <a:ext cx="4114552" cy="27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39996" y="1003720"/>
            <a:ext cx="271741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Формирование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толерантного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о</a:t>
            </a:r>
            <a:r>
              <a:rPr lang="ru-RU" sz="2800" b="1" dirty="0" smtClean="0">
                <a:latin typeface="Comic Sans MS" pitchFamily="66" charset="0"/>
              </a:rPr>
              <a:t>тношения</a:t>
            </a:r>
          </a:p>
          <a:p>
            <a:pPr algn="ctr"/>
            <a:r>
              <a:rPr lang="ru-RU" sz="2800" b="1" dirty="0">
                <a:latin typeface="Comic Sans MS" pitchFamily="66" charset="0"/>
              </a:rPr>
              <a:t>в</a:t>
            </a:r>
            <a:r>
              <a:rPr lang="ru-RU" sz="2800" b="1" dirty="0" smtClean="0">
                <a:latin typeface="Comic Sans MS" pitchFamily="66" charset="0"/>
              </a:rPr>
              <a:t> обществе</a:t>
            </a:r>
          </a:p>
          <a:p>
            <a:pPr algn="ctr"/>
            <a:endParaRPr lang="ru-RU" sz="2800" b="1" dirty="0"/>
          </a:p>
        </p:txBody>
      </p:sp>
      <p:pic>
        <p:nvPicPr>
          <p:cNvPr id="7" name="Picture 2" descr="C:\Users\Ольга Александровна\Downloads\IMG_1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978648" cy="33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Ольга Александровна\Downloads\IMG_1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8" y="3645024"/>
            <a:ext cx="4585804" cy="30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Ольга Александровна\Downloads\IMG_11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65" y="3661690"/>
            <a:ext cx="3727447" cy="24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Ольга Александровна\Downloads\IMG_51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4746"/>
            <a:ext cx="7776864" cy="499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54056" y="492195"/>
            <a:ext cx="7035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47667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Образование детей с РАС</a:t>
            </a:r>
            <a:endParaRPr lang="ru-RU" sz="2800" dirty="0">
              <a:latin typeface="Comic Sans MS" pitchFamily="66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65389"/>
              </p:ext>
            </p:extLst>
          </p:nvPr>
        </p:nvGraphicFramePr>
        <p:xfrm>
          <a:off x="899592" y="1340768"/>
          <a:ext cx="72728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96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540" y="315813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Соотношение детей с РАС к общей численности детей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2060848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В России: 1:961</a:t>
            </a:r>
          </a:p>
          <a:p>
            <a:endParaRPr lang="ru-RU" sz="4000" dirty="0" smtClean="0">
              <a:latin typeface="Comic Sans MS" pitchFamily="66" charset="0"/>
            </a:endParaRPr>
          </a:p>
          <a:p>
            <a:r>
              <a:rPr lang="ru-RU" sz="4000" dirty="0" smtClean="0">
                <a:latin typeface="Comic Sans MS" pitchFamily="66" charset="0"/>
              </a:rPr>
              <a:t>В мире: 1:160</a:t>
            </a:r>
            <a:endParaRPr lang="ru-RU" sz="4000" dirty="0">
              <a:latin typeface="Comic Sans MS" pitchFamily="66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25986"/>
              </p:ext>
            </p:extLst>
          </p:nvPr>
        </p:nvGraphicFramePr>
        <p:xfrm>
          <a:off x="3419872" y="2276872"/>
          <a:ext cx="57241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531256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Ульяновская область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800" b="1" smtClean="0">
                <a:solidFill>
                  <a:srgbClr val="FF0000"/>
                </a:solidFill>
                <a:latin typeface="Comic Sans MS" pitchFamily="66" charset="0"/>
              </a:rPr>
              <a:t>6542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детей с ОВЗ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33265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Ульяновская область</a:t>
            </a:r>
            <a:endParaRPr lang="ru-RU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455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детей с психическими расстройствами и расстройствами </a:t>
            </a:r>
            <a:r>
              <a:rPr lang="ru-RU" sz="2800" b="1" smtClean="0">
                <a:solidFill>
                  <a:srgbClr val="FF0000"/>
                </a:solidFill>
                <a:latin typeface="Comic Sans MS" pitchFamily="66" charset="0"/>
              </a:rPr>
              <a:t>поведения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924054"/>
              </p:ext>
            </p:extLst>
          </p:nvPr>
        </p:nvGraphicFramePr>
        <p:xfrm>
          <a:off x="1691680" y="2204864"/>
          <a:ext cx="5544616" cy="442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02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Р</a:t>
            </a:r>
            <a:r>
              <a:rPr lang="ru-RU" sz="2000" b="1" dirty="0" smtClean="0">
                <a:latin typeface="Comic Sans MS" pitchFamily="66" charset="0"/>
              </a:rPr>
              <a:t>еабилитационное пространство для оказания ранней помощи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5" name="Рисунок 4" descr="C:\Users\Юля\Downloads\IMG_20210407_13213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3" y="908720"/>
            <a:ext cx="3275291" cy="294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etod\Desktop\IMG_20211110_092124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7" y="4307289"/>
            <a:ext cx="3342687" cy="236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etod\Desktop\оборудование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73" y="908720"/>
            <a:ext cx="3476437" cy="313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Metod\Desktop\оборудование 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06" y="4307289"/>
            <a:ext cx="327050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6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04609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Р</a:t>
            </a:r>
            <a:r>
              <a:rPr lang="ru-RU" sz="2000" b="1" dirty="0" smtClean="0">
                <a:latin typeface="Comic Sans MS" pitchFamily="66" charset="0"/>
              </a:rPr>
              <a:t>аннее выявление. Диагностика </a:t>
            </a:r>
            <a:r>
              <a:rPr lang="en-US" sz="2000" b="1" dirty="0" smtClean="0">
                <a:latin typeface="Comic Sans MS" pitchFamily="66" charset="0"/>
              </a:rPr>
              <a:t>ADOS-2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4774"/>
            <a:ext cx="3918182" cy="521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Metod\Desktop\адос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93" y="836017"/>
            <a:ext cx="3680846" cy="286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etod\Desktop\адос 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6" y="3933056"/>
            <a:ext cx="3991000" cy="264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9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92876"/>
            <a:ext cx="452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Коррекционная помощь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716096"/>
            <a:ext cx="3960440" cy="324036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7" y="4221088"/>
            <a:ext cx="3990885" cy="246386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99412"/>
            <a:ext cx="2503180" cy="321358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1112" y="1313376"/>
            <a:ext cx="3539217" cy="22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280185"/>
            <a:ext cx="2823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Коррекционная помощь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344922" cy="4950471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760263" cy="3024336"/>
          </a:xfrm>
          <a:prstGeom prst="rect">
            <a:avLst/>
          </a:prstGeom>
        </p:spPr>
      </p:pic>
      <p:pic>
        <p:nvPicPr>
          <p:cNvPr id="8" name="Picture 2" descr="C:\Users\Ольга Александровна\Downloads\IMG_1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693816" cy="3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14781"/>
          <a:stretch/>
        </p:blipFill>
        <p:spPr bwMode="auto">
          <a:xfrm>
            <a:off x="13917" y="0"/>
            <a:ext cx="919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843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Музыкально-ритмическая деятельность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508" y="2240490"/>
            <a:ext cx="4248472" cy="345638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9133"/>
            <a:ext cx="4198630" cy="315062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81028"/>
            <a:ext cx="4108112" cy="2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Александровна</dc:creator>
  <cp:lastModifiedBy>Dir</cp:lastModifiedBy>
  <cp:revision>42</cp:revision>
  <dcterms:created xsi:type="dcterms:W3CDTF">2022-08-23T10:39:15Z</dcterms:created>
  <dcterms:modified xsi:type="dcterms:W3CDTF">2022-08-25T11:56:18Z</dcterms:modified>
</cp:coreProperties>
</file>